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embeddedFontLst>
    <p:embeddedFont>
      <p:font typeface="Caveat"/>
      <p:regular r:id="rId64"/>
      <p:bold r:id="rId65"/>
    </p:embeddedFont>
    <p:embeddedFont>
      <p:font typeface="Helvetica Neue"/>
      <p:regular r:id="rId66"/>
      <p:bold r:id="rId67"/>
      <p:italic r:id="rId68"/>
      <p:boldItalic r:id="rId69"/>
    </p:embeddedFont>
    <p:embeddedFont>
      <p:font typeface="Roboto Mono"/>
      <p:regular r:id="rId70"/>
      <p:bold r:id="rId71"/>
      <p:italic r:id="rId72"/>
      <p:boldItalic r:id="rId73"/>
    </p:embeddedFont>
    <p:embeddedFont>
      <p:font typeface="Karla"/>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5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58"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Mono-boldItalic.fntdata"/><Relationship Id="rId72" Type="http://schemas.openxmlformats.org/officeDocument/2006/relationships/font" Target="fonts/RobotoMono-italic.fntdata"/><Relationship Id="rId31" Type="http://schemas.openxmlformats.org/officeDocument/2006/relationships/slide" Target="slides/slide26.xml"/><Relationship Id="rId75" Type="http://schemas.openxmlformats.org/officeDocument/2006/relationships/font" Target="fonts/Karla-bold.fntdata"/><Relationship Id="rId30" Type="http://schemas.openxmlformats.org/officeDocument/2006/relationships/slide" Target="slides/slide25.xml"/><Relationship Id="rId74" Type="http://schemas.openxmlformats.org/officeDocument/2006/relationships/font" Target="fonts/Karla-regular.fntdata"/><Relationship Id="rId33" Type="http://schemas.openxmlformats.org/officeDocument/2006/relationships/slide" Target="slides/slide28.xml"/><Relationship Id="rId77" Type="http://schemas.openxmlformats.org/officeDocument/2006/relationships/font" Target="fonts/Karla-boldItalic.fntdata"/><Relationship Id="rId32" Type="http://schemas.openxmlformats.org/officeDocument/2006/relationships/slide" Target="slides/slide27.xml"/><Relationship Id="rId76" Type="http://schemas.openxmlformats.org/officeDocument/2006/relationships/font" Target="fonts/Karla-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Mono-bold.fntdata"/><Relationship Id="rId70" Type="http://schemas.openxmlformats.org/officeDocument/2006/relationships/font" Target="fonts/RobotoMono-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Caveat-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HelveticaNeue-regular.fntdata"/><Relationship Id="rId21" Type="http://schemas.openxmlformats.org/officeDocument/2006/relationships/slide" Target="slides/slide16.xml"/><Relationship Id="rId65" Type="http://schemas.openxmlformats.org/officeDocument/2006/relationships/font" Target="fonts/Caveat-bold.fntdata"/><Relationship Id="rId24" Type="http://schemas.openxmlformats.org/officeDocument/2006/relationships/slide" Target="slides/slide19.xml"/><Relationship Id="rId68" Type="http://schemas.openxmlformats.org/officeDocument/2006/relationships/font" Target="fonts/HelveticaNeue-italic.fntdata"/><Relationship Id="rId23" Type="http://schemas.openxmlformats.org/officeDocument/2006/relationships/slide" Target="slides/slide18.xml"/><Relationship Id="rId67" Type="http://schemas.openxmlformats.org/officeDocument/2006/relationships/font" Target="fonts/HelveticaNeue-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 name="Shape 49"/>
        <p:cNvGrpSpPr/>
        <p:nvPr/>
      </p:nvGrpSpPr>
      <p:grpSpPr>
        <a:xfrm>
          <a:off x="0" y="0"/>
          <a:ext cx="0" cy="0"/>
          <a:chOff x="0" y="0"/>
          <a:chExt cx="0" cy="0"/>
        </a:xfrm>
      </p:grpSpPr>
      <p:sp>
        <p:nvSpPr>
          <p:cNvPr id="50" name="Google Shape;50;g414b348e1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414b348e1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f8573b356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f8573b356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f8573b356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f8573b356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Relative path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f8573b356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f8573b356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Relative path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f8573b356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f8573b356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Absolute path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f8573b356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f8573b356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Absolute path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f8573b356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f8573b356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Relative path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f8573b356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f8573b356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Relative path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f8573b3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f8573b3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f8573b35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f8573b35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 http://www.uvrentsline.com/vancouver-bc/apartment/shared-ubc-campus-gallery16944</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f8573b3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f8573b3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 http://www.uvrentsline.com/vancouver-bc/apartment/shared-ubc-campus-gallery16944</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4f8573b356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4f8573b356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f8573b35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f8573b35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f8573b35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f8573b35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f8573b35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f8573b35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14b348e17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14b348e17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14b348e17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14b348e17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14b348e1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14b348e1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14b348e17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14b348e17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14b348e17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14b348e17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e1dbe5699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e1dbe5699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14b348e1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14b348e1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414b348e1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414b348e1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Karla"/>
                <a:ea typeface="Karla"/>
                <a:cs typeface="Karla"/>
                <a:sym typeface="Karla"/>
              </a:rPr>
              <a:t>Questions to ask:</a:t>
            </a:r>
            <a:endParaRPr b="1">
              <a:latin typeface="Karla"/>
              <a:ea typeface="Karla"/>
              <a:cs typeface="Karla"/>
              <a:sym typeface="Karla"/>
            </a:endParaRPr>
          </a:p>
          <a:p>
            <a:pPr indent="-298450" lvl="0" marL="457200" rtl="0" algn="l">
              <a:spcBef>
                <a:spcPts val="0"/>
              </a:spcBef>
              <a:spcAft>
                <a:spcPts val="0"/>
              </a:spcAft>
              <a:buSzPts val="1100"/>
              <a:buFont typeface="Karla"/>
              <a:buChar char="-"/>
            </a:pPr>
            <a:r>
              <a:rPr lang="en">
                <a:latin typeface="Karla"/>
                <a:ea typeface="Karla"/>
                <a:cs typeface="Karla"/>
                <a:sym typeface="Karla"/>
              </a:rPr>
              <a:t>Can someone give me an example of a pair of tag in the code?</a:t>
            </a:r>
            <a:endParaRPr>
              <a:latin typeface="Karla"/>
              <a:ea typeface="Karla"/>
              <a:cs typeface="Karla"/>
              <a:sym typeface="Karla"/>
            </a:endParaRPr>
          </a:p>
          <a:p>
            <a:pPr indent="-298450" lvl="0" marL="457200" rtl="0" algn="l">
              <a:spcBef>
                <a:spcPts val="0"/>
              </a:spcBef>
              <a:spcAft>
                <a:spcPts val="0"/>
              </a:spcAft>
              <a:buSzPts val="1100"/>
              <a:buFont typeface="Karla"/>
              <a:buChar char="-"/>
            </a:pPr>
            <a:r>
              <a:rPr lang="en">
                <a:latin typeface="Karla"/>
                <a:ea typeface="Karla"/>
                <a:cs typeface="Karla"/>
                <a:sym typeface="Karla"/>
              </a:rPr>
              <a:t>How about a self closing tag?</a:t>
            </a:r>
            <a:endParaRPr>
              <a:latin typeface="Karla"/>
              <a:ea typeface="Karla"/>
              <a:cs typeface="Karla"/>
              <a:sym typeface="Karla"/>
            </a:endParaRPr>
          </a:p>
          <a:p>
            <a:pPr indent="-298450" lvl="0" marL="457200" rtl="0" algn="l">
              <a:spcBef>
                <a:spcPts val="0"/>
              </a:spcBef>
              <a:spcAft>
                <a:spcPts val="0"/>
              </a:spcAft>
              <a:buSzPts val="1100"/>
              <a:buFont typeface="Karla"/>
              <a:buChar char="-"/>
            </a:pPr>
            <a:r>
              <a:rPr lang="en">
                <a:latin typeface="Karla"/>
                <a:ea typeface="Karla"/>
                <a:cs typeface="Karla"/>
                <a:sym typeface="Karla"/>
              </a:rPr>
              <a:t>Someone tell be about the &lt;head&gt; tag — what makes it different from the rest?</a:t>
            </a:r>
            <a:endParaRPr>
              <a:latin typeface="Karla"/>
              <a:ea typeface="Karla"/>
              <a:cs typeface="Karla"/>
              <a:sym typeface="Karla"/>
            </a:endParaRPr>
          </a:p>
          <a:p>
            <a:pPr indent="-298450" lvl="1" marL="914400" rtl="0" algn="l">
              <a:spcBef>
                <a:spcPts val="0"/>
              </a:spcBef>
              <a:spcAft>
                <a:spcPts val="0"/>
              </a:spcAft>
              <a:buSzPts val="1100"/>
              <a:buFont typeface="Karla"/>
              <a:buChar char="-"/>
            </a:pPr>
            <a:r>
              <a:rPr lang="en">
                <a:latin typeface="Karla"/>
                <a:ea typeface="Karla"/>
                <a:cs typeface="Karla"/>
                <a:sym typeface="Karla"/>
              </a:rPr>
              <a:t>What’s an example of what would go in there?</a:t>
            </a:r>
            <a:endParaRPr>
              <a:latin typeface="Karla"/>
              <a:ea typeface="Karla"/>
              <a:cs typeface="Karla"/>
              <a:sym typeface="Karla"/>
            </a:endParaRPr>
          </a:p>
          <a:p>
            <a:pPr indent="-298450" lvl="0" marL="457200" rtl="0" algn="l">
              <a:spcBef>
                <a:spcPts val="0"/>
              </a:spcBef>
              <a:spcAft>
                <a:spcPts val="0"/>
              </a:spcAft>
              <a:buSzPts val="1100"/>
              <a:buFont typeface="Karla"/>
              <a:buChar char="-"/>
            </a:pPr>
            <a:r>
              <a:rPr lang="en">
                <a:latin typeface="Karla"/>
                <a:ea typeface="Karla"/>
                <a:cs typeface="Karla"/>
                <a:sym typeface="Karla"/>
              </a:rPr>
              <a:t>What are the two grayed out comments? What do they mean???? (lmao)</a:t>
            </a:r>
            <a:endParaRPr>
              <a:latin typeface="Karla"/>
              <a:ea typeface="Karla"/>
              <a:cs typeface="Karla"/>
              <a:sym typeface="Karla"/>
            </a:endParaRPr>
          </a:p>
          <a:p>
            <a:pPr indent="0" lvl="0" marL="0" rtl="0" algn="l">
              <a:spcBef>
                <a:spcPts val="0"/>
              </a:spcBef>
              <a:spcAft>
                <a:spcPts val="0"/>
              </a:spcAft>
              <a:buNone/>
            </a:pPr>
            <a:r>
              <a:t/>
            </a:r>
            <a:endParaRPr>
              <a:latin typeface="Karla"/>
              <a:ea typeface="Karla"/>
              <a:cs typeface="Karla"/>
              <a:sym typeface="Karla"/>
            </a:endParaRPr>
          </a:p>
          <a:p>
            <a:pPr indent="0" lvl="0" marL="0" rtl="0" algn="l">
              <a:spcBef>
                <a:spcPts val="0"/>
              </a:spcBef>
              <a:spcAft>
                <a:spcPts val="0"/>
              </a:spcAft>
              <a:buNone/>
            </a:pPr>
            <a:r>
              <a:rPr i="1" lang="en">
                <a:latin typeface="Karla"/>
                <a:ea typeface="Karla"/>
                <a:cs typeface="Karla"/>
                <a:sym typeface="Karla"/>
              </a:rPr>
              <a:t>*Note: Tags </a:t>
            </a:r>
            <a:r>
              <a:rPr b="1" i="1" lang="en">
                <a:latin typeface="Karla"/>
                <a:ea typeface="Karla"/>
                <a:cs typeface="Karla"/>
                <a:sym typeface="Karla"/>
              </a:rPr>
              <a:t>define</a:t>
            </a:r>
            <a:r>
              <a:rPr i="1" lang="en">
                <a:latin typeface="Karla"/>
                <a:ea typeface="Karla"/>
                <a:cs typeface="Karla"/>
                <a:sym typeface="Karla"/>
              </a:rPr>
              <a:t> an HTML element, and I will use them somewhat interchangeably </a:t>
            </a:r>
            <a:endParaRPr i="1">
              <a:latin typeface="Karla"/>
              <a:ea typeface="Karla"/>
              <a:cs typeface="Karla"/>
              <a:sym typeface="Karla"/>
            </a:endParaRPr>
          </a:p>
          <a:p>
            <a:pPr indent="0" lvl="0" marL="0" rtl="0" algn="l">
              <a:spcBef>
                <a:spcPts val="0"/>
              </a:spcBef>
              <a:spcAft>
                <a:spcPts val="0"/>
              </a:spcAft>
              <a:buNone/>
            </a:pPr>
            <a:r>
              <a:t/>
            </a:r>
            <a:endParaRPr>
              <a:latin typeface="Karla"/>
              <a:ea typeface="Karla"/>
              <a:cs typeface="Karla"/>
              <a:sym typeface="Karla"/>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14b348e1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14b348e1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Karla"/>
              <a:ea typeface="Karla"/>
              <a:cs typeface="Karla"/>
              <a:sym typeface="Karl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14b348e17_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14b348e17_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mistake: “color” represents font color, while background color is represented by “background-color” or simply “background” as an abbreviation.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14b348e1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14b348e1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14b348e1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14b348e1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Will probably skim over this super quickly, more of a reference/review type of slide</a:t>
            </a:r>
            <a:endParaRPr>
              <a:latin typeface="Karla"/>
              <a:ea typeface="Karla"/>
              <a:cs typeface="Karla"/>
              <a:sym typeface="Karl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4e1dbe5699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4e1dbe5699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14b348e1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14b348e1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14b348e1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14b348e1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Why a disaster? Because our selector is too</a:t>
            </a:r>
            <a:r>
              <a:rPr b="1" lang="en">
                <a:latin typeface="Karla"/>
                <a:ea typeface="Karla"/>
                <a:cs typeface="Karla"/>
                <a:sym typeface="Karla"/>
              </a:rPr>
              <a:t> general </a:t>
            </a:r>
            <a:r>
              <a:rPr lang="en">
                <a:latin typeface="Karla"/>
                <a:ea typeface="Karla"/>
                <a:cs typeface="Karla"/>
                <a:sym typeface="Karla"/>
              </a:rPr>
              <a:t>— it doesn’t allow us to </a:t>
            </a:r>
            <a:r>
              <a:rPr b="1" lang="en">
                <a:latin typeface="Karla"/>
                <a:ea typeface="Karla"/>
                <a:cs typeface="Karla"/>
                <a:sym typeface="Karla"/>
              </a:rPr>
              <a:t>specify </a:t>
            </a:r>
            <a:r>
              <a:rPr lang="en">
                <a:latin typeface="Karla"/>
                <a:ea typeface="Karla"/>
                <a:cs typeface="Karla"/>
                <a:sym typeface="Karla"/>
              </a:rPr>
              <a:t>between these two separate p tags..</a:t>
            </a:r>
            <a:endParaRPr>
              <a:latin typeface="Karla"/>
              <a:ea typeface="Karla"/>
              <a:cs typeface="Karla"/>
              <a:sym typeface="Karla"/>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14b348e1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14b348e1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Technically works — but what if we run out of tags to use? We can only use one tag per “specified” thing. Also just not good for many reasons in general.</a:t>
            </a:r>
            <a:endParaRPr>
              <a:latin typeface="Karla"/>
              <a:ea typeface="Karla"/>
              <a:cs typeface="Karla"/>
              <a:sym typeface="Karl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14b348e1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14b348e1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Karla"/>
              <a:ea typeface="Karla"/>
              <a:cs typeface="Karla"/>
              <a:sym typeface="Karl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14b348e1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14b348e1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Karla"/>
              <a:ea typeface="Karla"/>
              <a:cs typeface="Karla"/>
              <a:sym typeface="Karl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f8573b356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f8573b356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&lt;head&gt; tag is a tag that contains within it a bunch of different kinds of information that the webpage visitor won’t see on the page itself: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important thing that we add in the &lt;head&gt; of a page is the </a:t>
            </a:r>
            <a:r>
              <a:rPr b="1" lang="en"/>
              <a:t>page title</a:t>
            </a:r>
            <a:r>
              <a:rPr lang="en"/>
              <a:t>. We don’t mean the title that appears on the top of the webpage itself. We mean the bit of text that appears at the top bar of your browser window or tab. In this presentation, the browser window shows the title “Week 1 - Programming”. We can specify a title for a webpage different from anything on the page itself, and we use the &lt;title&gt;&lt;/title&gt; tag within &lt;head&gt; to do so.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&lt;head&gt; also contains references to what CSS and JavaScript files belong on the page, and other metadata like authors, publication date, and languages (human languages) used on the page. These don’t show up on the page, but help browsers make better sense of the webpage content.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14b348e1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414b348e17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When you have conflicting rules for an element / tag that’s defined for the tag, the class, and the ID, the ID rule takes priority over the class rule, which takes priority over the tag rule. This is called </a:t>
            </a:r>
            <a:r>
              <a:rPr b="1" lang="en">
                <a:latin typeface="Karla"/>
                <a:ea typeface="Karla"/>
                <a:cs typeface="Karla"/>
                <a:sym typeface="Karla"/>
              </a:rPr>
              <a:t>specificity</a:t>
            </a:r>
            <a:r>
              <a:rPr lang="en">
                <a:latin typeface="Karla"/>
                <a:ea typeface="Karla"/>
                <a:cs typeface="Karla"/>
                <a:sym typeface="Karla"/>
              </a:rPr>
              <a:t>. The more specific the selector, the more power it has to override other rules than less specific selectors.</a:t>
            </a:r>
            <a:endParaRPr>
              <a:latin typeface="Karla"/>
              <a:ea typeface="Karla"/>
              <a:cs typeface="Karla"/>
              <a:sym typeface="Karla"/>
            </a:endParaRPr>
          </a:p>
          <a:p>
            <a:pPr indent="0" lvl="0" marL="0" rtl="0" algn="l">
              <a:spcBef>
                <a:spcPts val="0"/>
              </a:spcBef>
              <a:spcAft>
                <a:spcPts val="0"/>
              </a:spcAft>
              <a:buNone/>
            </a:pPr>
            <a:r>
              <a:t/>
            </a:r>
            <a:endParaRPr>
              <a:latin typeface="Karla"/>
              <a:ea typeface="Karla"/>
              <a:cs typeface="Karla"/>
              <a:sym typeface="Karl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14b348e17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14b348e1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14b348e1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14b348e1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Airbnb.com </a:t>
            </a:r>
            <a:endParaRPr>
              <a:latin typeface="Karla"/>
              <a:ea typeface="Karla"/>
              <a:cs typeface="Karla"/>
              <a:sym typeface="Karla"/>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4f8573b356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4f8573b356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14b348e17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414b348e17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Selectors are powerful! You can chain selectors together, specify children, specify the third element, lots of cool stuff. </a:t>
            </a:r>
            <a:endParaRPr>
              <a:latin typeface="Karla"/>
              <a:ea typeface="Karla"/>
              <a:cs typeface="Karla"/>
              <a:sym typeface="Karla"/>
            </a:endParaRPr>
          </a:p>
          <a:p>
            <a:pPr indent="0" lvl="0" marL="0" rtl="0" algn="l">
              <a:spcBef>
                <a:spcPts val="0"/>
              </a:spcBef>
              <a:spcAft>
                <a:spcPts val="0"/>
              </a:spcAft>
              <a:buNone/>
            </a:pPr>
            <a:r>
              <a:t/>
            </a:r>
            <a:endParaRPr>
              <a:latin typeface="Karla"/>
              <a:ea typeface="Karla"/>
              <a:cs typeface="Karla"/>
              <a:sym typeface="Karla"/>
            </a:endParaRPr>
          </a:p>
          <a:p>
            <a:pPr indent="0" lvl="0" marL="0" rtl="0" algn="l">
              <a:spcBef>
                <a:spcPts val="0"/>
              </a:spcBef>
              <a:spcAft>
                <a:spcPts val="0"/>
              </a:spcAft>
              <a:buNone/>
            </a:pPr>
            <a:r>
              <a:rPr lang="en">
                <a:latin typeface="Karla"/>
                <a:ea typeface="Karla"/>
                <a:cs typeface="Karla"/>
                <a:sym typeface="Karla"/>
              </a:rPr>
              <a:t>You’ll also have to look up some of these for homework :)</a:t>
            </a:r>
            <a:endParaRPr>
              <a:latin typeface="Karla"/>
              <a:ea typeface="Karla"/>
              <a:cs typeface="Karla"/>
              <a:sym typeface="Karl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e1dbe5699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e1dbe5699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14b348e17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414b348e17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414b348e17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414b348e17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414b348e17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414b348e17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414b348e17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414b348e17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f8573b356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f8573b356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&lt;head&gt; tag is a tag that contains within it a bunch of different kinds of information that the webpage visitor won’t see on the page itself: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important thing that we add in the &lt;head&gt; of a page is the </a:t>
            </a:r>
            <a:r>
              <a:rPr b="1" lang="en"/>
              <a:t>page title</a:t>
            </a:r>
            <a:r>
              <a:rPr lang="en"/>
              <a:t>. We don’t mean the title that appears on the top of the webpage itself. We mean the bit of text that appears at the top bar of your browser window or tab. In this presentation, the browser window shows the title “Week 1 - Programming”. We can specify a title for a webpage different from anything on the page itself, and we use the &lt;title&gt;&lt;/title&gt; tag within &lt;head&gt; to do so.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&lt;head&gt; also contains references to what CSS and JavaScript files belong on the page, and other metadata like authors, publication date, and languages (human languages) used on the page. These don’t show up on the page, but help browsers make better sense of the webpage content.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14b348e1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414b348e1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414b348e17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414b348e17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e1dbe5699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4e1dbe5699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4f8573b356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4f8573b356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14b348e17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14b348e17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414b348e17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414b348e17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414b348e17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14b348e17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416c37f2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416c37f2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4f7a634f8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4f7a634f8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f8573b356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f8573b356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contrast to the &lt;head&gt; tag, the &lt;body&gt; tag contains </a:t>
            </a:r>
            <a:r>
              <a:rPr b="1" lang="en">
                <a:solidFill>
                  <a:schemeClr val="dk1"/>
                </a:solidFill>
              </a:rPr>
              <a:t>everything that shows up on the page</a:t>
            </a:r>
            <a:r>
              <a:rPr lang="en">
                <a:solidFill>
                  <a:schemeClr val="dk1"/>
                </a:solidFill>
              </a:rPr>
              <a:t>, like headers, images, buttons, and input fields. Everything that you see on a webpage when you load it up sits inside a pair of &lt;body&gt; tags &lt;/body&gt;.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f8573b3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f8573b3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briefly going to talk about the idea of structuring a project “workspace”.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Workspace is just a fancy word for the collection of all the files and code that comprise a website. Complex websites with many webpages can grow to have too many files for CSS, JS, and HTML to just keep all in one big folder, so it’s good to have some organization.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way we’ll show here is specific to WDD and our class, but it’s also quite common, and a good starting point for more complex setups.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f8573b35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f8573b35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example project with three webpages, index.html, otter-1.html and otter-2.html, and a few images and CSS files.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Notice that instead of putting everything in one big folder, we’ve made separate sub-folders for all our “assets” -- non-HTML files -- and put them in a separate folder and organized it therein.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put some of our smaller HTML webpages into a separate folder.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helps us make sense of the whole project, and we can clearly see and find where which files are in the project.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f8573b35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f8573b35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briefly talk about </a:t>
            </a:r>
            <a:r>
              <a:rPr b="1" lang="en"/>
              <a:t>paths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“path” is just a bit of text that describes where a file is. It could describe a file’s location on your computer, or on the internet.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two kinds of paths: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a:t>
            </a:r>
            <a:r>
              <a:rPr b="1" lang="en"/>
              <a:t>relative path</a:t>
            </a:r>
            <a:r>
              <a:rPr lang="en"/>
              <a:t> describes a file’s location relative to another file. Sometimes, to describe a file’s location relative to another file, we need to go “up” a folder, outside of the current one. “../” means “go back a folder” from where we currently are. (“./” with one dot means the folder where we currently are, stay there).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a:t>
            </a:r>
            <a:r>
              <a:rPr b="1" lang="en"/>
              <a:t> absolute path</a:t>
            </a:r>
            <a:r>
              <a:rPr lang="en"/>
              <a:t> describes a file’s location relative to some absolute position, like the top-level folder of a project, the top-level of the web (https://) or the top/root folder of your computer (file://). If the path to a file begins with a slash (/), it denotes an absolute path relative to the top-level folder of a project or a website.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Paths are useful for linking or referencing one file from another file. For example, from one HTML file, you might want to reference an image file you want to include, or place in it a link that goes to some other HTML file. You can specify these other files’ locations using paths, as we’ll show you later.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ean" showMasterSp="0" type="tx">
  <p:cSld name="TITLE_AND_BODY">
    <p:spTree>
      <p:nvGrpSpPr>
        <p:cNvPr id="9"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ing Only">
  <p:cSld name="Content_1">
    <p:spTree>
      <p:nvGrpSpPr>
        <p:cNvPr id="30" name="Shape 30"/>
        <p:cNvGrpSpPr/>
        <p:nvPr/>
      </p:nvGrpSpPr>
      <p:grpSpPr>
        <a:xfrm>
          <a:off x="0" y="0"/>
          <a:ext cx="0" cy="0"/>
          <a:chOff x="0" y="0"/>
          <a:chExt cx="0" cy="0"/>
        </a:xfrm>
      </p:grpSpPr>
      <p:sp>
        <p:nvSpPr>
          <p:cNvPr id="31" name="Google Shape;31;p11"/>
          <p:cNvSpPr txBox="1"/>
          <p:nvPr>
            <p:ph type="title"/>
          </p:nvPr>
        </p:nvSpPr>
        <p:spPr>
          <a:xfrm>
            <a:off x="502925" y="457200"/>
            <a:ext cx="8138100" cy="457200"/>
          </a:xfrm>
          <a:prstGeom prst="rect">
            <a:avLst/>
          </a:prstGeom>
          <a:noFill/>
          <a:ln>
            <a:noFill/>
          </a:ln>
        </p:spPr>
        <p:txBody>
          <a:bodyPr anchorCtr="0" anchor="ctr" bIns="0" lIns="0" spcFirstLastPara="1" rIns="0" wrap="square" tIns="0"/>
          <a:lstStyle>
            <a:lvl1pPr indent="0" lvl="0" marL="0" marR="0" rtl="0" algn="l">
              <a:lnSpc>
                <a:spcPct val="100000"/>
              </a:lnSpc>
              <a:spcBef>
                <a:spcPts val="0"/>
              </a:spcBef>
              <a:spcAft>
                <a:spcPts val="0"/>
              </a:spcAft>
              <a:buClr>
                <a:srgbClr val="535353"/>
              </a:buClr>
              <a:buSzPts val="2400"/>
              <a:buNone/>
              <a:defRPr i="0" u="none" cap="none" strike="noStrike">
                <a:solidFill>
                  <a:srgbClr val="535353"/>
                </a:solidFill>
              </a:defRPr>
            </a:lvl1pPr>
            <a:lvl2pPr indent="0" lvl="1"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2pPr>
            <a:lvl3pPr indent="0" lvl="2"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3pPr>
            <a:lvl4pPr indent="0" lvl="3"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4pPr>
            <a:lvl5pPr indent="0" lvl="4"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5pPr>
            <a:lvl6pPr indent="0" lvl="5"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6pPr>
            <a:lvl7pPr indent="0" lvl="6"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7pPr>
            <a:lvl8pPr indent="0" lvl="7"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8pPr>
            <a:lvl9pPr indent="0" lvl="8"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Design)" showMasterSp="0">
  <p:cSld name="Opening">
    <p:spTree>
      <p:nvGrpSpPr>
        <p:cNvPr id="32" name="Shape 32"/>
        <p:cNvGrpSpPr/>
        <p:nvPr/>
      </p:nvGrpSpPr>
      <p:grpSpPr>
        <a:xfrm>
          <a:off x="0" y="0"/>
          <a:ext cx="0" cy="0"/>
          <a:chOff x="0" y="0"/>
          <a:chExt cx="0" cy="0"/>
        </a:xfrm>
      </p:grpSpPr>
      <p:cxnSp>
        <p:nvCxnSpPr>
          <p:cNvPr id="33" name="Google Shape;33;p12"/>
          <p:cNvCxnSpPr/>
          <p:nvPr/>
        </p:nvCxnSpPr>
        <p:spPr>
          <a:xfrm>
            <a:off x="914389" y="2286006"/>
            <a:ext cx="2625900" cy="0"/>
          </a:xfrm>
          <a:prstGeom prst="straightConnector1">
            <a:avLst/>
          </a:prstGeom>
          <a:noFill/>
          <a:ln cap="flat" cmpd="sng" w="25400">
            <a:solidFill>
              <a:srgbClr val="75C36E"/>
            </a:solidFill>
            <a:prstDash val="solid"/>
            <a:bevel/>
            <a:headEnd len="sm" w="sm" type="none"/>
            <a:tailEnd len="sm" w="sm" type="none"/>
          </a:ln>
        </p:spPr>
      </p:cxnSp>
      <p:sp>
        <p:nvSpPr>
          <p:cNvPr id="34" name="Google Shape;34;p12"/>
          <p:cNvSpPr txBox="1"/>
          <p:nvPr>
            <p:ph type="title"/>
          </p:nvPr>
        </p:nvSpPr>
        <p:spPr>
          <a:xfrm>
            <a:off x="914400" y="2400300"/>
            <a:ext cx="5669400" cy="1828800"/>
          </a:xfrm>
          <a:prstGeom prst="rect">
            <a:avLst/>
          </a:prstGeom>
          <a:noFill/>
          <a:ln>
            <a:noFill/>
          </a:ln>
        </p:spPr>
        <p:txBody>
          <a:bodyPr anchorCtr="0" anchor="t" bIns="0" lIns="0" spcFirstLastPara="1" rIns="0" wrap="square" tIns="0"/>
          <a:lstStyle>
            <a:lvl1pPr indent="0" lvl="0" marL="0" marR="0" rtl="0" algn="l">
              <a:lnSpc>
                <a:spcPct val="100000"/>
              </a:lnSpc>
              <a:spcBef>
                <a:spcPts val="0"/>
              </a:spcBef>
              <a:spcAft>
                <a:spcPts val="0"/>
              </a:spcAft>
              <a:buClr>
                <a:srgbClr val="75C36E"/>
              </a:buClr>
              <a:buSzPts val="3000"/>
              <a:buNone/>
              <a:defRPr i="0" sz="3000" u="none" cap="none" strike="noStrike">
                <a:solidFill>
                  <a:srgbClr val="75C36E"/>
                </a:solidFill>
              </a:defRPr>
            </a:lvl1pPr>
            <a:lvl2pPr indent="0" lvl="1"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9pPr>
          </a:lstStyle>
          <a:p/>
        </p:txBody>
      </p:sp>
      <p:sp>
        <p:nvSpPr>
          <p:cNvPr id="35" name="Google Shape;35;p12"/>
          <p:cNvSpPr txBox="1"/>
          <p:nvPr>
            <p:ph idx="1" type="body"/>
          </p:nvPr>
        </p:nvSpPr>
        <p:spPr>
          <a:xfrm>
            <a:off x="914400" y="1828800"/>
            <a:ext cx="3612000" cy="342900"/>
          </a:xfrm>
          <a:prstGeom prst="rect">
            <a:avLst/>
          </a:prstGeom>
        </p:spPr>
        <p:txBody>
          <a:bodyPr anchorCtr="0" anchor="b" bIns="0" lIns="0" spcFirstLastPara="1" rIns="0" wrap="square" tIns="0"/>
          <a:lstStyle>
            <a:lvl1pPr indent="-330200" lvl="0" marL="457200" rtl="0">
              <a:spcBef>
                <a:spcPts val="400"/>
              </a:spcBef>
              <a:spcAft>
                <a:spcPts val="0"/>
              </a:spcAft>
              <a:buSzPts val="1600"/>
              <a:buChar char="•"/>
              <a:defRPr b="1"/>
            </a:lvl1pPr>
            <a:lvl2pPr indent="-330200" lvl="1" marL="914400" rtl="0">
              <a:spcBef>
                <a:spcPts val="400"/>
              </a:spcBef>
              <a:spcAft>
                <a:spcPts val="0"/>
              </a:spcAft>
              <a:buSzPts val="1600"/>
              <a:buChar char="–"/>
              <a:defRPr b="1"/>
            </a:lvl2pPr>
            <a:lvl3pPr indent="-330200" lvl="2" marL="1371600" rtl="0">
              <a:spcBef>
                <a:spcPts val="400"/>
              </a:spcBef>
              <a:spcAft>
                <a:spcPts val="0"/>
              </a:spcAft>
              <a:buSzPts val="1600"/>
              <a:buChar char="•"/>
              <a:defRPr b="1"/>
            </a:lvl3pPr>
            <a:lvl4pPr indent="-330200" lvl="3" marL="1828800" rtl="0">
              <a:spcBef>
                <a:spcPts val="400"/>
              </a:spcBef>
              <a:spcAft>
                <a:spcPts val="0"/>
              </a:spcAft>
              <a:buSzPts val="1600"/>
              <a:buChar char="–"/>
              <a:defRPr b="1"/>
            </a:lvl4pPr>
            <a:lvl5pPr indent="-330200" lvl="4" marL="2286000" rtl="0">
              <a:spcBef>
                <a:spcPts val="400"/>
              </a:spcBef>
              <a:spcAft>
                <a:spcPts val="0"/>
              </a:spcAft>
              <a:buSzPts val="1600"/>
              <a:buChar char="»"/>
              <a:defRPr b="1"/>
            </a:lvl5pPr>
            <a:lvl6pPr indent="-330200" lvl="5" marL="2743200" rtl="0">
              <a:spcBef>
                <a:spcPts val="400"/>
              </a:spcBef>
              <a:spcAft>
                <a:spcPts val="0"/>
              </a:spcAft>
              <a:buSzPts val="1600"/>
              <a:buChar char="•"/>
              <a:defRPr b="1"/>
            </a:lvl6pPr>
            <a:lvl7pPr indent="-330200" lvl="6" marL="3200400" rtl="0">
              <a:spcBef>
                <a:spcPts val="400"/>
              </a:spcBef>
              <a:spcAft>
                <a:spcPts val="0"/>
              </a:spcAft>
              <a:buSzPts val="1600"/>
              <a:buChar char="•"/>
              <a:defRPr b="1"/>
            </a:lvl7pPr>
            <a:lvl8pPr indent="-330200" lvl="7" marL="3657600" rtl="0">
              <a:spcBef>
                <a:spcPts val="400"/>
              </a:spcBef>
              <a:spcAft>
                <a:spcPts val="0"/>
              </a:spcAft>
              <a:buSzPts val="1600"/>
              <a:buChar char="•"/>
              <a:defRPr b="1"/>
            </a:lvl8pPr>
            <a:lvl9pPr indent="-330200" lvl="8" marL="4114800" rtl="0">
              <a:spcBef>
                <a:spcPts val="400"/>
              </a:spcBef>
              <a:spcAft>
                <a:spcPts val="0"/>
              </a:spcAft>
              <a:buSzPts val="1600"/>
              <a:buChar char="•"/>
              <a:defRPr b="1"/>
            </a:lvl9pPr>
          </a:lstStyle>
          <a:p/>
        </p:txBody>
      </p:sp>
    </p:spTree>
  </p:cSld>
  <p:clrMapOvr>
    <a:masterClrMapping/>
  </p:clrMapOvr>
  <p:extLst>
    <p:ext uri="{DCECCB84-F9BA-43D5-87BE-67443E8EF086}">
      <p15:sldGuideLst>
        <p15:guide id="1" pos="576">
          <p15:clr>
            <a:srgbClr val="F9AD4C"/>
          </p15:clr>
        </p15:guide>
        <p15:guide id="2" orient="horz" pos="1692">
          <p15:clr>
            <a:srgbClr val="F9AD4C"/>
          </p15:clr>
        </p15:guide>
        <p15:guide id="3" orient="horz" pos="1368">
          <p15:clr>
            <a:srgbClr val="F9AD4C"/>
          </p15:clr>
        </p15:guide>
        <p15:guide id="4" orient="horz" pos="1152">
          <p15:clr>
            <a:srgbClr val="F9AD4C"/>
          </p15:clr>
        </p15:guide>
        <p15:guide id="5" orient="horz" pos="1512">
          <p15:clr>
            <a:srgbClr val="F9AD4C"/>
          </p15:clr>
        </p15:guide>
        <p15:guide id="6" pos="2235">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Internal)" showMasterSp="0">
  <p:cSld name="Opening_2">
    <p:spTree>
      <p:nvGrpSpPr>
        <p:cNvPr id="36" name="Shape 36"/>
        <p:cNvGrpSpPr/>
        <p:nvPr/>
      </p:nvGrpSpPr>
      <p:grpSpPr>
        <a:xfrm>
          <a:off x="0" y="0"/>
          <a:ext cx="0" cy="0"/>
          <a:chOff x="0" y="0"/>
          <a:chExt cx="0" cy="0"/>
        </a:xfrm>
      </p:grpSpPr>
      <p:cxnSp>
        <p:nvCxnSpPr>
          <p:cNvPr id="37" name="Google Shape;37;p13"/>
          <p:cNvCxnSpPr/>
          <p:nvPr/>
        </p:nvCxnSpPr>
        <p:spPr>
          <a:xfrm>
            <a:off x="914389" y="2286006"/>
            <a:ext cx="2625900" cy="0"/>
          </a:xfrm>
          <a:prstGeom prst="straightConnector1">
            <a:avLst/>
          </a:prstGeom>
          <a:noFill/>
          <a:ln cap="flat" cmpd="sng" w="25400">
            <a:solidFill>
              <a:srgbClr val="DE6868"/>
            </a:solidFill>
            <a:prstDash val="solid"/>
            <a:bevel/>
            <a:headEnd len="sm" w="sm" type="none"/>
            <a:tailEnd len="sm" w="sm" type="none"/>
          </a:ln>
        </p:spPr>
      </p:cxnSp>
      <p:sp>
        <p:nvSpPr>
          <p:cNvPr id="38" name="Google Shape;38;p13"/>
          <p:cNvSpPr txBox="1"/>
          <p:nvPr>
            <p:ph type="title"/>
          </p:nvPr>
        </p:nvSpPr>
        <p:spPr>
          <a:xfrm>
            <a:off x="914400" y="2400300"/>
            <a:ext cx="5669400" cy="1828800"/>
          </a:xfrm>
          <a:prstGeom prst="rect">
            <a:avLst/>
          </a:prstGeom>
          <a:noFill/>
          <a:ln>
            <a:noFill/>
          </a:ln>
        </p:spPr>
        <p:txBody>
          <a:bodyPr anchorCtr="0" anchor="t" bIns="0" lIns="0" spcFirstLastPara="1" rIns="0" wrap="square" tIns="0"/>
          <a:lstStyle>
            <a:lvl1pPr indent="0" lvl="0" marL="0" marR="0" rtl="0" algn="l">
              <a:lnSpc>
                <a:spcPct val="100000"/>
              </a:lnSpc>
              <a:spcBef>
                <a:spcPts val="0"/>
              </a:spcBef>
              <a:spcAft>
                <a:spcPts val="0"/>
              </a:spcAft>
              <a:buClr>
                <a:srgbClr val="DE6868"/>
              </a:buClr>
              <a:buSzPts val="3000"/>
              <a:buNone/>
              <a:defRPr i="0" sz="3000" u="none" cap="none" strike="noStrike">
                <a:solidFill>
                  <a:srgbClr val="DE6868"/>
                </a:solidFill>
              </a:defRPr>
            </a:lvl1pPr>
            <a:lvl2pPr indent="0" lvl="1"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9pPr>
          </a:lstStyle>
          <a:p/>
        </p:txBody>
      </p:sp>
      <p:sp>
        <p:nvSpPr>
          <p:cNvPr id="39" name="Google Shape;39;p13"/>
          <p:cNvSpPr txBox="1"/>
          <p:nvPr>
            <p:ph idx="1" type="body"/>
          </p:nvPr>
        </p:nvSpPr>
        <p:spPr>
          <a:xfrm>
            <a:off x="914400" y="1828800"/>
            <a:ext cx="3612000" cy="342900"/>
          </a:xfrm>
          <a:prstGeom prst="rect">
            <a:avLst/>
          </a:prstGeom>
        </p:spPr>
        <p:txBody>
          <a:bodyPr anchorCtr="0" anchor="b" bIns="0" lIns="0" spcFirstLastPara="1" rIns="0" wrap="square" tIns="0"/>
          <a:lstStyle>
            <a:lvl1pPr indent="-330200" lvl="0" marL="457200" rtl="0">
              <a:spcBef>
                <a:spcPts val="400"/>
              </a:spcBef>
              <a:spcAft>
                <a:spcPts val="0"/>
              </a:spcAft>
              <a:buSzPts val="1600"/>
              <a:buChar char="•"/>
              <a:defRPr b="1"/>
            </a:lvl1pPr>
            <a:lvl2pPr indent="-330200" lvl="1" marL="914400" rtl="0">
              <a:spcBef>
                <a:spcPts val="400"/>
              </a:spcBef>
              <a:spcAft>
                <a:spcPts val="0"/>
              </a:spcAft>
              <a:buSzPts val="1600"/>
              <a:buChar char="–"/>
              <a:defRPr b="1"/>
            </a:lvl2pPr>
            <a:lvl3pPr indent="-330200" lvl="2" marL="1371600" rtl="0">
              <a:spcBef>
                <a:spcPts val="400"/>
              </a:spcBef>
              <a:spcAft>
                <a:spcPts val="0"/>
              </a:spcAft>
              <a:buSzPts val="1600"/>
              <a:buChar char="•"/>
              <a:defRPr b="1"/>
            </a:lvl3pPr>
            <a:lvl4pPr indent="-330200" lvl="3" marL="1828800" rtl="0">
              <a:spcBef>
                <a:spcPts val="400"/>
              </a:spcBef>
              <a:spcAft>
                <a:spcPts val="0"/>
              </a:spcAft>
              <a:buSzPts val="1600"/>
              <a:buChar char="–"/>
              <a:defRPr b="1"/>
            </a:lvl4pPr>
            <a:lvl5pPr indent="-330200" lvl="4" marL="2286000" rtl="0">
              <a:spcBef>
                <a:spcPts val="400"/>
              </a:spcBef>
              <a:spcAft>
                <a:spcPts val="0"/>
              </a:spcAft>
              <a:buSzPts val="1600"/>
              <a:buChar char="»"/>
              <a:defRPr b="1"/>
            </a:lvl5pPr>
            <a:lvl6pPr indent="-330200" lvl="5" marL="2743200" rtl="0">
              <a:spcBef>
                <a:spcPts val="400"/>
              </a:spcBef>
              <a:spcAft>
                <a:spcPts val="0"/>
              </a:spcAft>
              <a:buSzPts val="1600"/>
              <a:buChar char="•"/>
              <a:defRPr b="1"/>
            </a:lvl6pPr>
            <a:lvl7pPr indent="-330200" lvl="6" marL="3200400" rtl="0">
              <a:spcBef>
                <a:spcPts val="400"/>
              </a:spcBef>
              <a:spcAft>
                <a:spcPts val="0"/>
              </a:spcAft>
              <a:buSzPts val="1600"/>
              <a:buChar char="•"/>
              <a:defRPr b="1"/>
            </a:lvl7pPr>
            <a:lvl8pPr indent="-330200" lvl="7" marL="3657600" rtl="0">
              <a:spcBef>
                <a:spcPts val="400"/>
              </a:spcBef>
              <a:spcAft>
                <a:spcPts val="0"/>
              </a:spcAft>
              <a:buSzPts val="1600"/>
              <a:buChar char="•"/>
              <a:defRPr b="1"/>
            </a:lvl8pPr>
            <a:lvl9pPr indent="-330200" lvl="8" marL="4114800" rtl="0">
              <a:spcBef>
                <a:spcPts val="400"/>
              </a:spcBef>
              <a:spcAft>
                <a:spcPts val="0"/>
              </a:spcAft>
              <a:buSzPts val="1600"/>
              <a:buChar char="•"/>
              <a:defRPr b="1"/>
            </a:lvl9pPr>
          </a:lstStyle>
          <a:p/>
        </p:txBody>
      </p:sp>
    </p:spTree>
  </p:cSld>
  <p:clrMapOvr>
    <a:masterClrMapping/>
  </p:clrMapOvr>
  <p:extLst>
    <p:ext uri="{DCECCB84-F9BA-43D5-87BE-67443E8EF086}">
      <p15:sldGuideLst>
        <p15:guide id="1" pos="576">
          <p15:clr>
            <a:srgbClr val="F9AD4C"/>
          </p15:clr>
        </p15:guide>
        <p15:guide id="2" orient="horz" pos="1692">
          <p15:clr>
            <a:srgbClr val="F9AD4C"/>
          </p15:clr>
        </p15:guide>
        <p15:guide id="3" orient="horz" pos="1368">
          <p15:clr>
            <a:srgbClr val="F9AD4C"/>
          </p15:clr>
        </p15:guide>
        <p15:guide id="4" orient="horz" pos="1152">
          <p15:clr>
            <a:srgbClr val="F9AD4C"/>
          </p15:clr>
        </p15:guide>
        <p15:guide id="5" orient="horz" pos="1512">
          <p15:clr>
            <a:srgbClr val="F9AD4C"/>
          </p15:clr>
        </p15:guide>
        <p15:guide id="6" pos="2235">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Programming)" showMasterSp="0">
  <p:cSld name="Opening_1">
    <p:spTree>
      <p:nvGrpSpPr>
        <p:cNvPr id="40" name="Shape 40"/>
        <p:cNvGrpSpPr/>
        <p:nvPr/>
      </p:nvGrpSpPr>
      <p:grpSpPr>
        <a:xfrm>
          <a:off x="0" y="0"/>
          <a:ext cx="0" cy="0"/>
          <a:chOff x="0" y="0"/>
          <a:chExt cx="0" cy="0"/>
        </a:xfrm>
      </p:grpSpPr>
      <p:cxnSp>
        <p:nvCxnSpPr>
          <p:cNvPr id="41" name="Google Shape;41;p14"/>
          <p:cNvCxnSpPr/>
          <p:nvPr/>
        </p:nvCxnSpPr>
        <p:spPr>
          <a:xfrm>
            <a:off x="914389" y="2286006"/>
            <a:ext cx="2625900" cy="0"/>
          </a:xfrm>
          <a:prstGeom prst="straightConnector1">
            <a:avLst/>
          </a:prstGeom>
          <a:noFill/>
          <a:ln cap="flat" cmpd="sng" w="25400">
            <a:solidFill>
              <a:srgbClr val="6191C2"/>
            </a:solidFill>
            <a:prstDash val="solid"/>
            <a:bevel/>
            <a:headEnd len="sm" w="sm" type="none"/>
            <a:tailEnd len="sm" w="sm" type="none"/>
          </a:ln>
        </p:spPr>
      </p:cxnSp>
      <p:sp>
        <p:nvSpPr>
          <p:cNvPr id="42" name="Google Shape;42;p14"/>
          <p:cNvSpPr txBox="1"/>
          <p:nvPr>
            <p:ph type="title"/>
          </p:nvPr>
        </p:nvSpPr>
        <p:spPr>
          <a:xfrm>
            <a:off x="914400" y="2400300"/>
            <a:ext cx="5669400" cy="1828800"/>
          </a:xfrm>
          <a:prstGeom prst="rect">
            <a:avLst/>
          </a:prstGeom>
          <a:noFill/>
          <a:ln>
            <a:noFill/>
          </a:ln>
        </p:spPr>
        <p:txBody>
          <a:bodyPr anchorCtr="0" anchor="t" bIns="0" lIns="0" spcFirstLastPara="1" rIns="0" wrap="square" tIns="0"/>
          <a:lstStyle>
            <a:lvl1pPr indent="0" lvl="0" marL="0" marR="0" rtl="0" algn="l">
              <a:lnSpc>
                <a:spcPct val="100000"/>
              </a:lnSpc>
              <a:spcBef>
                <a:spcPts val="0"/>
              </a:spcBef>
              <a:spcAft>
                <a:spcPts val="0"/>
              </a:spcAft>
              <a:buClr>
                <a:srgbClr val="6191C2"/>
              </a:buClr>
              <a:buSzPts val="3000"/>
              <a:buNone/>
              <a:defRPr i="0" sz="3000" u="none" cap="none" strike="noStrike">
                <a:solidFill>
                  <a:srgbClr val="6191C2"/>
                </a:solidFill>
              </a:defRPr>
            </a:lvl1pPr>
            <a:lvl2pPr indent="0" lvl="1"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9pPr>
          </a:lstStyle>
          <a:p/>
        </p:txBody>
      </p:sp>
      <p:sp>
        <p:nvSpPr>
          <p:cNvPr id="43" name="Google Shape;43;p14"/>
          <p:cNvSpPr txBox="1"/>
          <p:nvPr>
            <p:ph idx="1" type="body"/>
          </p:nvPr>
        </p:nvSpPr>
        <p:spPr>
          <a:xfrm>
            <a:off x="914400" y="1828800"/>
            <a:ext cx="3612000" cy="342900"/>
          </a:xfrm>
          <a:prstGeom prst="rect">
            <a:avLst/>
          </a:prstGeom>
        </p:spPr>
        <p:txBody>
          <a:bodyPr anchorCtr="0" anchor="b" bIns="0" lIns="0" spcFirstLastPara="1" rIns="0" wrap="square" tIns="0"/>
          <a:lstStyle>
            <a:lvl1pPr indent="-330200" lvl="0" marL="457200" rtl="0">
              <a:spcBef>
                <a:spcPts val="400"/>
              </a:spcBef>
              <a:spcAft>
                <a:spcPts val="0"/>
              </a:spcAft>
              <a:buSzPts val="1600"/>
              <a:buChar char="•"/>
              <a:defRPr b="1"/>
            </a:lvl1pPr>
            <a:lvl2pPr indent="-330200" lvl="1" marL="914400" rtl="0">
              <a:spcBef>
                <a:spcPts val="400"/>
              </a:spcBef>
              <a:spcAft>
                <a:spcPts val="0"/>
              </a:spcAft>
              <a:buSzPts val="1600"/>
              <a:buChar char="–"/>
              <a:defRPr b="1"/>
            </a:lvl2pPr>
            <a:lvl3pPr indent="-330200" lvl="2" marL="1371600" rtl="0">
              <a:spcBef>
                <a:spcPts val="400"/>
              </a:spcBef>
              <a:spcAft>
                <a:spcPts val="0"/>
              </a:spcAft>
              <a:buSzPts val="1600"/>
              <a:buChar char="•"/>
              <a:defRPr b="1"/>
            </a:lvl3pPr>
            <a:lvl4pPr indent="-330200" lvl="3" marL="1828800" rtl="0">
              <a:spcBef>
                <a:spcPts val="400"/>
              </a:spcBef>
              <a:spcAft>
                <a:spcPts val="0"/>
              </a:spcAft>
              <a:buSzPts val="1600"/>
              <a:buChar char="–"/>
              <a:defRPr b="1"/>
            </a:lvl4pPr>
            <a:lvl5pPr indent="-330200" lvl="4" marL="2286000" rtl="0">
              <a:spcBef>
                <a:spcPts val="400"/>
              </a:spcBef>
              <a:spcAft>
                <a:spcPts val="0"/>
              </a:spcAft>
              <a:buSzPts val="1600"/>
              <a:buChar char="»"/>
              <a:defRPr b="1"/>
            </a:lvl5pPr>
            <a:lvl6pPr indent="-330200" lvl="5" marL="2743200" rtl="0">
              <a:spcBef>
                <a:spcPts val="400"/>
              </a:spcBef>
              <a:spcAft>
                <a:spcPts val="0"/>
              </a:spcAft>
              <a:buSzPts val="1600"/>
              <a:buChar char="•"/>
              <a:defRPr b="1"/>
            </a:lvl6pPr>
            <a:lvl7pPr indent="-330200" lvl="6" marL="3200400" rtl="0">
              <a:spcBef>
                <a:spcPts val="400"/>
              </a:spcBef>
              <a:spcAft>
                <a:spcPts val="0"/>
              </a:spcAft>
              <a:buSzPts val="1600"/>
              <a:buChar char="•"/>
              <a:defRPr b="1"/>
            </a:lvl7pPr>
            <a:lvl8pPr indent="-330200" lvl="7" marL="3657600" rtl="0">
              <a:spcBef>
                <a:spcPts val="400"/>
              </a:spcBef>
              <a:spcAft>
                <a:spcPts val="0"/>
              </a:spcAft>
              <a:buSzPts val="1600"/>
              <a:buChar char="•"/>
              <a:defRPr b="1"/>
            </a:lvl8pPr>
            <a:lvl9pPr indent="-330200" lvl="8" marL="4114800" rtl="0">
              <a:spcBef>
                <a:spcPts val="400"/>
              </a:spcBef>
              <a:spcAft>
                <a:spcPts val="0"/>
              </a:spcAft>
              <a:buSzPts val="1600"/>
              <a:buChar char="•"/>
              <a:defRPr b="1"/>
            </a:lvl9pPr>
          </a:lstStyle>
          <a:p/>
        </p:txBody>
      </p:sp>
    </p:spTree>
  </p:cSld>
  <p:clrMapOvr>
    <a:masterClrMapping/>
  </p:clrMapOvr>
  <p:extLst>
    <p:ext uri="{DCECCB84-F9BA-43D5-87BE-67443E8EF086}">
      <p15:sldGuideLst>
        <p15:guide id="1" pos="576">
          <p15:clr>
            <a:srgbClr val="F9AD4C"/>
          </p15:clr>
        </p15:guide>
        <p15:guide id="2" orient="horz" pos="1692">
          <p15:clr>
            <a:srgbClr val="F9AD4C"/>
          </p15:clr>
        </p15:guide>
        <p15:guide id="3" orient="horz" pos="1368">
          <p15:clr>
            <a:srgbClr val="F9AD4C"/>
          </p15:clr>
        </p15:guide>
        <p15:guide id="4" orient="horz" pos="1152">
          <p15:clr>
            <a:srgbClr val="F9AD4C"/>
          </p15:clr>
        </p15:guide>
        <p15:guide id="5" orient="horz" pos="1512">
          <p15:clr>
            <a:srgbClr val="F9AD4C"/>
          </p15:clr>
        </p15:guide>
        <p15:guide id="6" pos="2235">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eaker">
  <p:cSld name="CUSTOM">
    <p:spTree>
      <p:nvGrpSpPr>
        <p:cNvPr id="44" name="Shape 44"/>
        <p:cNvGrpSpPr/>
        <p:nvPr/>
      </p:nvGrpSpPr>
      <p:grpSpPr>
        <a:xfrm>
          <a:off x="0" y="0"/>
          <a:ext cx="0" cy="0"/>
          <a:chOff x="0" y="0"/>
          <a:chExt cx="0" cy="0"/>
        </a:xfrm>
      </p:grpSpPr>
      <p:cxnSp>
        <p:nvCxnSpPr>
          <p:cNvPr id="45" name="Google Shape;45;p15"/>
          <p:cNvCxnSpPr/>
          <p:nvPr/>
        </p:nvCxnSpPr>
        <p:spPr>
          <a:xfrm>
            <a:off x="2560359" y="2855414"/>
            <a:ext cx="4025400" cy="0"/>
          </a:xfrm>
          <a:prstGeom prst="straightConnector1">
            <a:avLst/>
          </a:prstGeom>
          <a:noFill/>
          <a:ln cap="flat" cmpd="sng" w="25400">
            <a:solidFill>
              <a:srgbClr val="75C36E"/>
            </a:solidFill>
            <a:prstDash val="solid"/>
            <a:bevel/>
            <a:headEnd len="sm" w="sm" type="none"/>
            <a:tailEnd len="sm" w="sm" type="none"/>
          </a:ln>
        </p:spPr>
      </p:cxnSp>
      <p:sp>
        <p:nvSpPr>
          <p:cNvPr id="46" name="Google Shape;46;p15"/>
          <p:cNvSpPr txBox="1"/>
          <p:nvPr>
            <p:ph type="title"/>
          </p:nvPr>
        </p:nvSpPr>
        <p:spPr>
          <a:xfrm>
            <a:off x="2560350" y="2057400"/>
            <a:ext cx="4023300" cy="338400"/>
          </a:xfrm>
          <a:prstGeom prst="rect">
            <a:avLst/>
          </a:prstGeom>
        </p:spPr>
        <p:txBody>
          <a:bodyPr anchorCtr="0" anchor="ctr" bIns="0" lIns="0" spcFirstLastPara="1" rIns="0" wrap="square" tIns="0"/>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47" name="Google Shape;47;p15"/>
          <p:cNvSpPr txBox="1"/>
          <p:nvPr>
            <p:ph idx="1" type="subTitle"/>
          </p:nvPr>
        </p:nvSpPr>
        <p:spPr>
          <a:xfrm>
            <a:off x="2558350" y="2395725"/>
            <a:ext cx="4025400" cy="352200"/>
          </a:xfrm>
          <a:prstGeom prst="rect">
            <a:avLst/>
          </a:prstGeom>
        </p:spPr>
        <p:txBody>
          <a:bodyPr anchorCtr="0" anchor="ctr" bIns="0" lIns="0" spcFirstLastPara="1" rIns="0" wrap="square" tIns="0"/>
          <a:lstStyle>
            <a:lvl1pPr lvl="0" rtl="0" algn="ctr">
              <a:spcBef>
                <a:spcPts val="400"/>
              </a:spcBef>
              <a:spcAft>
                <a:spcPts val="0"/>
              </a:spcAft>
              <a:buNone/>
              <a:defRPr sz="1800"/>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p:txBody>
      </p:sp>
      <p:sp>
        <p:nvSpPr>
          <p:cNvPr id="48" name="Google Shape;48;p15"/>
          <p:cNvSpPr txBox="1"/>
          <p:nvPr>
            <p:ph idx="2" type="body"/>
          </p:nvPr>
        </p:nvSpPr>
        <p:spPr>
          <a:xfrm>
            <a:off x="2560350" y="2971800"/>
            <a:ext cx="4023300" cy="1257300"/>
          </a:xfrm>
          <a:prstGeom prst="rect">
            <a:avLst/>
          </a:prstGeom>
        </p:spPr>
        <p:txBody>
          <a:bodyPr anchorCtr="0" anchor="t" bIns="0" lIns="0" spcFirstLastPara="1" rIns="0" wrap="square" tIns="0"/>
          <a:lstStyle>
            <a:lvl1pPr indent="-330200" lvl="0" marL="457200" rtl="0" algn="ctr">
              <a:spcBef>
                <a:spcPts val="400"/>
              </a:spcBef>
              <a:spcAft>
                <a:spcPts val="0"/>
              </a:spcAft>
              <a:buSzPts val="1600"/>
              <a:buChar char="•"/>
              <a:defRPr/>
            </a:lvl1pPr>
            <a:lvl2pPr indent="-330200" lvl="1" marL="914400" rtl="0" algn="ctr">
              <a:spcBef>
                <a:spcPts val="400"/>
              </a:spcBef>
              <a:spcAft>
                <a:spcPts val="0"/>
              </a:spcAft>
              <a:buSzPts val="1600"/>
              <a:buChar char="–"/>
              <a:defRPr/>
            </a:lvl2pPr>
            <a:lvl3pPr indent="-330200" lvl="2" marL="1371600" rtl="0" algn="ctr">
              <a:spcBef>
                <a:spcPts val="400"/>
              </a:spcBef>
              <a:spcAft>
                <a:spcPts val="0"/>
              </a:spcAft>
              <a:buSzPts val="1600"/>
              <a:buChar char="•"/>
              <a:defRPr/>
            </a:lvl3pPr>
            <a:lvl4pPr indent="-330200" lvl="3" marL="1828800" rtl="0" algn="ctr">
              <a:spcBef>
                <a:spcPts val="400"/>
              </a:spcBef>
              <a:spcAft>
                <a:spcPts val="0"/>
              </a:spcAft>
              <a:buSzPts val="1600"/>
              <a:buChar char="–"/>
              <a:defRPr/>
            </a:lvl4pPr>
            <a:lvl5pPr indent="-330200" lvl="4" marL="2286000" rtl="0" algn="ctr">
              <a:spcBef>
                <a:spcPts val="400"/>
              </a:spcBef>
              <a:spcAft>
                <a:spcPts val="0"/>
              </a:spcAft>
              <a:buSzPts val="1600"/>
              <a:buChar char="»"/>
              <a:defRPr/>
            </a:lvl5pPr>
            <a:lvl6pPr indent="-330200" lvl="5" marL="2743200" rtl="0" algn="ctr">
              <a:spcBef>
                <a:spcPts val="400"/>
              </a:spcBef>
              <a:spcAft>
                <a:spcPts val="0"/>
              </a:spcAft>
              <a:buSzPts val="1600"/>
              <a:buChar char="•"/>
              <a:defRPr/>
            </a:lvl6pPr>
            <a:lvl7pPr indent="-330200" lvl="6" marL="3200400" rtl="0" algn="ctr">
              <a:spcBef>
                <a:spcPts val="400"/>
              </a:spcBef>
              <a:spcAft>
                <a:spcPts val="0"/>
              </a:spcAft>
              <a:buSzPts val="1600"/>
              <a:buChar char="•"/>
              <a:defRPr/>
            </a:lvl7pPr>
            <a:lvl8pPr indent="-330200" lvl="7" marL="3657600" rtl="0" algn="ctr">
              <a:spcBef>
                <a:spcPts val="400"/>
              </a:spcBef>
              <a:spcAft>
                <a:spcPts val="0"/>
              </a:spcAft>
              <a:buSzPts val="1600"/>
              <a:buChar char="•"/>
              <a:defRPr/>
            </a:lvl8pPr>
            <a:lvl9pPr indent="-330200" lvl="8" marL="4114800" rtl="0" algn="ctr">
              <a:spcBef>
                <a:spcPts val="400"/>
              </a:spcBef>
              <a:spcAft>
                <a:spcPts val="0"/>
              </a:spcAft>
              <a:buSzPts val="1600"/>
              <a:buChar char="•"/>
              <a:defRPr/>
            </a:lvl9pPr>
          </a:lstStyle>
          <a:p/>
        </p:txBody>
      </p:sp>
    </p:spTree>
  </p:cSld>
  <p:clrMapOvr>
    <a:masterClrMapping/>
  </p:clrMapOvr>
  <p:extLst>
    <p:ext uri="{DCECCB84-F9BA-43D5-87BE-67443E8EF086}">
      <p15:sldGuideLst>
        <p15:guide id="1" orient="horz" pos="1224">
          <p15:clr>
            <a:srgbClr val="F9AD4C"/>
          </p15:clr>
        </p15:guide>
        <p15:guide id="2" orient="horz" pos="1296">
          <p15:clr>
            <a:srgbClr val="F9AD4C"/>
          </p15:clr>
        </p15:guide>
        <p15:guide id="3" orient="horz" pos="1509">
          <p15:clr>
            <a:srgbClr val="F9AD4C"/>
          </p15:clr>
        </p15:guide>
        <p15:guide id="4" orient="horz" pos="1731">
          <p15:clr>
            <a:srgbClr val="F9AD4C"/>
          </p15:clr>
        </p15:guide>
        <p15:guide id="5" orient="horz" pos="1872">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elcome (Design)" showMasterSp="0">
  <p:cSld name="TITLE_AND_BODY_1">
    <p:bg>
      <p:bgPr>
        <a:solidFill>
          <a:srgbClr val="75C36E"/>
        </a:solidFill>
      </p:bgPr>
    </p:bg>
    <p:spTree>
      <p:nvGrpSpPr>
        <p:cNvPr id="10" name="Shape 10"/>
        <p:cNvGrpSpPr/>
        <p:nvPr/>
      </p:nvGrpSpPr>
      <p:grpSpPr>
        <a:xfrm>
          <a:off x="0" y="0"/>
          <a:ext cx="0" cy="0"/>
          <a:chOff x="0" y="0"/>
          <a:chExt cx="0" cy="0"/>
        </a:xfrm>
      </p:grpSpPr>
      <p:sp>
        <p:nvSpPr>
          <p:cNvPr id="11" name="Google Shape;11;p3"/>
          <p:cNvSpPr txBox="1"/>
          <p:nvPr/>
        </p:nvSpPr>
        <p:spPr>
          <a:xfrm>
            <a:off x="502925" y="1028700"/>
            <a:ext cx="4023300" cy="32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Karla"/>
                <a:ea typeface="Karla"/>
                <a:cs typeface="Karla"/>
                <a:sym typeface="Karla"/>
              </a:rPr>
              <a:t>Welcome!</a:t>
            </a:r>
            <a:endParaRPr b="1" sz="4800">
              <a:solidFill>
                <a:srgbClr val="FFFFFF"/>
              </a:solidFill>
              <a:latin typeface="Karla"/>
              <a:ea typeface="Karla"/>
              <a:cs typeface="Karla"/>
              <a:sym typeface="Karla"/>
            </a:endParaRPr>
          </a:p>
          <a:p>
            <a:pPr indent="0" lvl="0" marL="0" rtl="0" algn="ctr">
              <a:spcBef>
                <a:spcPts val="0"/>
              </a:spcBef>
              <a:spcAft>
                <a:spcPts val="0"/>
              </a:spcAft>
              <a:buNone/>
            </a:pPr>
            <a:r>
              <a:rPr lang="en" sz="3600">
                <a:solidFill>
                  <a:srgbClr val="FFFFFF"/>
                </a:solidFill>
                <a:latin typeface="Karla"/>
                <a:ea typeface="Karla"/>
                <a:cs typeface="Karla"/>
                <a:sym typeface="Karla"/>
              </a:rPr>
              <a:t>Find your table</a:t>
            </a:r>
            <a:endParaRPr sz="3600">
              <a:solidFill>
                <a:srgbClr val="FFFFFF"/>
              </a:solidFill>
              <a:latin typeface="Karla"/>
              <a:ea typeface="Karla"/>
              <a:cs typeface="Karla"/>
              <a:sym typeface="Karl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elcome (Programming)" showMasterSp="0">
  <p:cSld name="TITLE_AND_BODY_1_1">
    <p:bg>
      <p:bgPr>
        <a:solidFill>
          <a:srgbClr val="6191C2"/>
        </a:solidFill>
      </p:bgPr>
    </p:bg>
    <p:spTree>
      <p:nvGrpSpPr>
        <p:cNvPr id="12" name="Shape 12"/>
        <p:cNvGrpSpPr/>
        <p:nvPr/>
      </p:nvGrpSpPr>
      <p:grpSpPr>
        <a:xfrm>
          <a:off x="0" y="0"/>
          <a:ext cx="0" cy="0"/>
          <a:chOff x="0" y="0"/>
          <a:chExt cx="0" cy="0"/>
        </a:xfrm>
      </p:grpSpPr>
      <p:sp>
        <p:nvSpPr>
          <p:cNvPr id="13" name="Google Shape;13;p4"/>
          <p:cNvSpPr txBox="1"/>
          <p:nvPr/>
        </p:nvSpPr>
        <p:spPr>
          <a:xfrm>
            <a:off x="502925" y="1028700"/>
            <a:ext cx="4023300" cy="32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Karla"/>
                <a:ea typeface="Karla"/>
                <a:cs typeface="Karla"/>
                <a:sym typeface="Karla"/>
              </a:rPr>
              <a:t>Welcome!</a:t>
            </a:r>
            <a:endParaRPr b="1" sz="4800">
              <a:solidFill>
                <a:srgbClr val="FFFFFF"/>
              </a:solidFill>
              <a:latin typeface="Karla"/>
              <a:ea typeface="Karla"/>
              <a:cs typeface="Karla"/>
              <a:sym typeface="Karla"/>
            </a:endParaRPr>
          </a:p>
          <a:p>
            <a:pPr indent="0" lvl="0" marL="0" rtl="0" algn="ctr">
              <a:spcBef>
                <a:spcPts val="0"/>
              </a:spcBef>
              <a:spcAft>
                <a:spcPts val="0"/>
              </a:spcAft>
              <a:buNone/>
            </a:pPr>
            <a:r>
              <a:rPr lang="en" sz="3600">
                <a:solidFill>
                  <a:srgbClr val="FFFFFF"/>
                </a:solidFill>
                <a:latin typeface="Karla"/>
                <a:ea typeface="Karla"/>
                <a:cs typeface="Karla"/>
                <a:sym typeface="Karla"/>
              </a:rPr>
              <a:t>Find your table</a:t>
            </a:r>
            <a:endParaRPr sz="3600">
              <a:solidFill>
                <a:srgbClr val="FFFFFF"/>
              </a:solidFill>
              <a:latin typeface="Karla"/>
              <a:ea typeface="Karla"/>
              <a:cs typeface="Karla"/>
              <a:sym typeface="Karl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ro">
  <p:cSld name="CUSTOM_2">
    <p:spTree>
      <p:nvGrpSpPr>
        <p:cNvPr id="14" name="Shape 14"/>
        <p:cNvGrpSpPr/>
        <p:nvPr/>
      </p:nvGrpSpPr>
      <p:grpSpPr>
        <a:xfrm>
          <a:off x="0" y="0"/>
          <a:ext cx="0" cy="0"/>
          <a:chOff x="0" y="0"/>
          <a:chExt cx="0" cy="0"/>
        </a:xfrm>
      </p:grpSpPr>
      <p:sp>
        <p:nvSpPr>
          <p:cNvPr id="15" name="Google Shape;15;p5"/>
          <p:cNvSpPr txBox="1"/>
          <p:nvPr>
            <p:ph type="title"/>
          </p:nvPr>
        </p:nvSpPr>
        <p:spPr>
          <a:xfrm>
            <a:off x="502925" y="1035450"/>
            <a:ext cx="8138100" cy="3193800"/>
          </a:xfrm>
          <a:prstGeom prst="rect">
            <a:avLst/>
          </a:prstGeom>
        </p:spPr>
        <p:txBody>
          <a:bodyPr anchorCtr="0" anchor="ctr" bIns="0" lIns="0" spcFirstLastPara="1" rIns="0" wrap="square" tIns="0"/>
          <a:lstStyle>
            <a:lvl1pPr lvl="0" rtl="0" algn="ctr">
              <a:lnSpc>
                <a:spcPct val="115000"/>
              </a:lnSpc>
              <a:spcBef>
                <a:spcPts val="0"/>
              </a:spcBef>
              <a:spcAft>
                <a:spcPts val="0"/>
              </a:spcAft>
              <a:buNone/>
              <a:defRPr/>
            </a:lvl1pPr>
            <a:lvl2pPr lvl="1" rtl="0" algn="ctr">
              <a:lnSpc>
                <a:spcPct val="115000"/>
              </a:lnSpc>
              <a:spcBef>
                <a:spcPts val="0"/>
              </a:spcBef>
              <a:spcAft>
                <a:spcPts val="0"/>
              </a:spcAft>
              <a:buNone/>
              <a:defRPr/>
            </a:lvl2pPr>
            <a:lvl3pPr lvl="2" rtl="0" algn="ctr">
              <a:lnSpc>
                <a:spcPct val="115000"/>
              </a:lnSpc>
              <a:spcBef>
                <a:spcPts val="0"/>
              </a:spcBef>
              <a:spcAft>
                <a:spcPts val="0"/>
              </a:spcAft>
              <a:buNone/>
              <a:defRPr/>
            </a:lvl3pPr>
            <a:lvl4pPr lvl="3" rtl="0" algn="ctr">
              <a:lnSpc>
                <a:spcPct val="115000"/>
              </a:lnSpc>
              <a:spcBef>
                <a:spcPts val="0"/>
              </a:spcBef>
              <a:spcAft>
                <a:spcPts val="0"/>
              </a:spcAft>
              <a:buNone/>
              <a:defRPr/>
            </a:lvl4pPr>
            <a:lvl5pPr lvl="4" rtl="0" algn="ctr">
              <a:lnSpc>
                <a:spcPct val="115000"/>
              </a:lnSpc>
              <a:spcBef>
                <a:spcPts val="0"/>
              </a:spcBef>
              <a:spcAft>
                <a:spcPts val="0"/>
              </a:spcAft>
              <a:buNone/>
              <a:defRPr/>
            </a:lvl5pPr>
            <a:lvl6pPr lvl="5" rtl="0" algn="ctr">
              <a:lnSpc>
                <a:spcPct val="115000"/>
              </a:lnSpc>
              <a:spcBef>
                <a:spcPts val="0"/>
              </a:spcBef>
              <a:spcAft>
                <a:spcPts val="0"/>
              </a:spcAft>
              <a:buNone/>
              <a:defRPr/>
            </a:lvl6pPr>
            <a:lvl7pPr lvl="6" rtl="0" algn="ctr">
              <a:lnSpc>
                <a:spcPct val="115000"/>
              </a:lnSpc>
              <a:spcBef>
                <a:spcPts val="0"/>
              </a:spcBef>
              <a:spcAft>
                <a:spcPts val="0"/>
              </a:spcAft>
              <a:buNone/>
              <a:defRPr/>
            </a:lvl7pPr>
            <a:lvl8pPr lvl="7" rtl="0" algn="ctr">
              <a:lnSpc>
                <a:spcPct val="115000"/>
              </a:lnSpc>
              <a:spcBef>
                <a:spcPts val="0"/>
              </a:spcBef>
              <a:spcAft>
                <a:spcPts val="0"/>
              </a:spcAft>
              <a:buNone/>
              <a:defRPr/>
            </a:lvl8pPr>
            <a:lvl9pPr lvl="8" rtl="0" algn="ctr">
              <a:lnSpc>
                <a:spcPct val="115000"/>
              </a:lnSpc>
              <a:spcBef>
                <a:spcPts val="0"/>
              </a:spcBef>
              <a:spcAft>
                <a:spcPts val="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ttendance">
  <p:cSld name="CUSTOM_2_2">
    <p:spTree>
      <p:nvGrpSpPr>
        <p:cNvPr id="16" name="Shape 16"/>
        <p:cNvGrpSpPr/>
        <p:nvPr/>
      </p:nvGrpSpPr>
      <p:grpSpPr>
        <a:xfrm>
          <a:off x="0" y="0"/>
          <a:ext cx="0" cy="0"/>
          <a:chOff x="0" y="0"/>
          <a:chExt cx="0" cy="0"/>
        </a:xfrm>
      </p:grpSpPr>
      <p:sp>
        <p:nvSpPr>
          <p:cNvPr id="17" name="Google Shape;17;p6"/>
          <p:cNvSpPr txBox="1"/>
          <p:nvPr/>
        </p:nvSpPr>
        <p:spPr>
          <a:xfrm>
            <a:off x="502925" y="1035450"/>
            <a:ext cx="8138100" cy="31938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b="1" lang="en" sz="2400">
                <a:solidFill>
                  <a:srgbClr val="535353"/>
                </a:solidFill>
                <a:latin typeface="Karla"/>
                <a:ea typeface="Karla"/>
                <a:cs typeface="Karla"/>
                <a:sym typeface="Karla"/>
              </a:rPr>
              <a:t>Attendance</a:t>
            </a:r>
            <a:endParaRPr b="1">
              <a:solidFill>
                <a:srgbClr val="535353"/>
              </a:solidFill>
              <a:latin typeface="Karla"/>
              <a:ea typeface="Karla"/>
              <a:cs typeface="Karla"/>
              <a:sym typeface="Karla"/>
            </a:endParaRPr>
          </a:p>
        </p:txBody>
      </p:sp>
      <p:pic>
        <p:nvPicPr>
          <p:cNvPr id="18" name="Google Shape;18;p6"/>
          <p:cNvPicPr preferRelativeResize="0"/>
          <p:nvPr/>
        </p:nvPicPr>
        <p:blipFill>
          <a:blip r:embed="rId2">
            <a:alphaModFix/>
          </a:blip>
          <a:stretch>
            <a:fillRect/>
          </a:stretch>
        </p:blipFill>
        <p:spPr>
          <a:xfrm>
            <a:off x="4359475" y="1844875"/>
            <a:ext cx="425050" cy="425050"/>
          </a:xfrm>
          <a:prstGeom prst="rect">
            <a:avLst/>
          </a:prstGeom>
          <a:noFill/>
          <a:ln>
            <a:noFill/>
          </a:ln>
        </p:spPr>
      </p:pic>
    </p:spTree>
  </p:cSld>
  <p:clrMapOvr>
    <a:masterClrMapping/>
  </p:clrMapOvr>
  <p:extLst>
    <p:ext uri="{DCECCB84-F9BA-43D5-87BE-67443E8EF086}">
      <p15:sldGuideLst>
        <p15:guide id="1" orient="horz" pos="1296">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estions">
  <p:cSld name="CUSTOM_2_2_1">
    <p:spTree>
      <p:nvGrpSpPr>
        <p:cNvPr id="19" name="Shape 19"/>
        <p:cNvGrpSpPr/>
        <p:nvPr/>
      </p:nvGrpSpPr>
      <p:grpSpPr>
        <a:xfrm>
          <a:off x="0" y="0"/>
          <a:ext cx="0" cy="0"/>
          <a:chOff x="0" y="0"/>
          <a:chExt cx="0" cy="0"/>
        </a:xfrm>
      </p:grpSpPr>
      <p:sp>
        <p:nvSpPr>
          <p:cNvPr id="20" name="Google Shape;20;p7"/>
          <p:cNvSpPr txBox="1"/>
          <p:nvPr/>
        </p:nvSpPr>
        <p:spPr>
          <a:xfrm>
            <a:off x="502925" y="1035450"/>
            <a:ext cx="8138100" cy="31938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b="1" lang="en" sz="2400">
                <a:solidFill>
                  <a:srgbClr val="535353"/>
                </a:solidFill>
                <a:latin typeface="Karla"/>
                <a:ea typeface="Karla"/>
                <a:cs typeface="Karla"/>
                <a:sym typeface="Karla"/>
              </a:rPr>
              <a:t>Questions?</a:t>
            </a:r>
            <a:endParaRPr b="1">
              <a:solidFill>
                <a:srgbClr val="535353"/>
              </a:solidFill>
              <a:latin typeface="Karla"/>
              <a:ea typeface="Karla"/>
              <a:cs typeface="Karla"/>
              <a:sym typeface="Karla"/>
            </a:endParaRPr>
          </a:p>
        </p:txBody>
      </p:sp>
      <p:pic>
        <p:nvPicPr>
          <p:cNvPr id="21" name="Google Shape;21;p7"/>
          <p:cNvPicPr preferRelativeResize="0"/>
          <p:nvPr/>
        </p:nvPicPr>
        <p:blipFill>
          <a:blip r:embed="rId2">
            <a:alphaModFix/>
          </a:blip>
          <a:stretch>
            <a:fillRect/>
          </a:stretch>
        </p:blipFill>
        <p:spPr>
          <a:xfrm>
            <a:off x="4139325" y="1868300"/>
            <a:ext cx="386960" cy="378200"/>
          </a:xfrm>
          <a:prstGeom prst="rect">
            <a:avLst/>
          </a:prstGeom>
          <a:noFill/>
          <a:ln>
            <a:noFill/>
          </a:ln>
        </p:spPr>
      </p:pic>
      <p:pic>
        <p:nvPicPr>
          <p:cNvPr id="22" name="Google Shape;22;p7"/>
          <p:cNvPicPr preferRelativeResize="0"/>
          <p:nvPr/>
        </p:nvPicPr>
        <p:blipFill>
          <a:blip r:embed="rId3">
            <a:alphaModFix/>
          </a:blip>
          <a:stretch>
            <a:fillRect/>
          </a:stretch>
        </p:blipFill>
        <p:spPr>
          <a:xfrm>
            <a:off x="4617715" y="1868300"/>
            <a:ext cx="386960" cy="378200"/>
          </a:xfrm>
          <a:prstGeom prst="rect">
            <a:avLst/>
          </a:prstGeom>
          <a:noFill/>
          <a:ln>
            <a:noFill/>
          </a:ln>
        </p:spPr>
      </p:pic>
    </p:spTree>
  </p:cSld>
  <p:clrMapOvr>
    <a:masterClrMapping/>
  </p:clrMapOvr>
  <p:extLst>
    <p:ext uri="{DCECCB84-F9BA-43D5-87BE-67443E8EF086}">
      <p15:sldGuideLst>
        <p15:guide id="1" orient="horz" pos="1296">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ro">
  <p:cSld name="CUSTOM_2_1">
    <p:bg>
      <p:bgPr>
        <a:solidFill>
          <a:srgbClr val="EFEFEF"/>
        </a:solidFill>
      </p:bgPr>
    </p:bg>
    <p:spTree>
      <p:nvGrpSpPr>
        <p:cNvPr id="23" name="Shape 23"/>
        <p:cNvGrpSpPr/>
        <p:nvPr/>
      </p:nvGrpSpPr>
      <p:grpSpPr>
        <a:xfrm>
          <a:off x="0" y="0"/>
          <a:ext cx="0" cy="0"/>
          <a:chOff x="0" y="0"/>
          <a:chExt cx="0" cy="0"/>
        </a:xfrm>
      </p:grpSpPr>
      <p:sp>
        <p:nvSpPr>
          <p:cNvPr id="24" name="Google Shape;24;p8"/>
          <p:cNvSpPr txBox="1"/>
          <p:nvPr>
            <p:ph type="title"/>
          </p:nvPr>
        </p:nvSpPr>
        <p:spPr>
          <a:xfrm>
            <a:off x="457200" y="1035450"/>
            <a:ext cx="8229600" cy="3193800"/>
          </a:xfrm>
          <a:prstGeom prst="rect">
            <a:avLst/>
          </a:prstGeom>
        </p:spPr>
        <p:txBody>
          <a:bodyPr anchorCtr="0" anchor="ctr" bIns="0" lIns="0" spcFirstLastPara="1" rIns="0" wrap="square" tIns="0"/>
          <a:lstStyle>
            <a:lvl1pPr lvl="0" rtl="0" algn="ctr">
              <a:lnSpc>
                <a:spcPct val="115000"/>
              </a:lnSpc>
              <a:spcBef>
                <a:spcPts val="0"/>
              </a:spcBef>
              <a:spcAft>
                <a:spcPts val="0"/>
              </a:spcAft>
              <a:buNone/>
              <a:defRPr/>
            </a:lvl1pPr>
            <a:lvl2pPr lvl="1" rtl="0" algn="ctr">
              <a:lnSpc>
                <a:spcPct val="115000"/>
              </a:lnSpc>
              <a:spcBef>
                <a:spcPts val="0"/>
              </a:spcBef>
              <a:spcAft>
                <a:spcPts val="0"/>
              </a:spcAft>
              <a:buNone/>
              <a:defRPr/>
            </a:lvl2pPr>
            <a:lvl3pPr lvl="2" rtl="0" algn="ctr">
              <a:lnSpc>
                <a:spcPct val="115000"/>
              </a:lnSpc>
              <a:spcBef>
                <a:spcPts val="0"/>
              </a:spcBef>
              <a:spcAft>
                <a:spcPts val="0"/>
              </a:spcAft>
              <a:buNone/>
              <a:defRPr/>
            </a:lvl3pPr>
            <a:lvl4pPr lvl="3" rtl="0" algn="ctr">
              <a:lnSpc>
                <a:spcPct val="115000"/>
              </a:lnSpc>
              <a:spcBef>
                <a:spcPts val="0"/>
              </a:spcBef>
              <a:spcAft>
                <a:spcPts val="0"/>
              </a:spcAft>
              <a:buNone/>
              <a:defRPr/>
            </a:lvl4pPr>
            <a:lvl5pPr lvl="4" rtl="0" algn="ctr">
              <a:lnSpc>
                <a:spcPct val="115000"/>
              </a:lnSpc>
              <a:spcBef>
                <a:spcPts val="0"/>
              </a:spcBef>
              <a:spcAft>
                <a:spcPts val="0"/>
              </a:spcAft>
              <a:buNone/>
              <a:defRPr/>
            </a:lvl5pPr>
            <a:lvl6pPr lvl="5" rtl="0" algn="ctr">
              <a:lnSpc>
                <a:spcPct val="115000"/>
              </a:lnSpc>
              <a:spcBef>
                <a:spcPts val="0"/>
              </a:spcBef>
              <a:spcAft>
                <a:spcPts val="0"/>
              </a:spcAft>
              <a:buNone/>
              <a:defRPr/>
            </a:lvl6pPr>
            <a:lvl7pPr lvl="6" rtl="0" algn="ctr">
              <a:lnSpc>
                <a:spcPct val="115000"/>
              </a:lnSpc>
              <a:spcBef>
                <a:spcPts val="0"/>
              </a:spcBef>
              <a:spcAft>
                <a:spcPts val="0"/>
              </a:spcAft>
              <a:buNone/>
              <a:defRPr/>
            </a:lvl7pPr>
            <a:lvl8pPr lvl="7" rtl="0" algn="ctr">
              <a:lnSpc>
                <a:spcPct val="115000"/>
              </a:lnSpc>
              <a:spcBef>
                <a:spcPts val="0"/>
              </a:spcBef>
              <a:spcAft>
                <a:spcPts val="0"/>
              </a:spcAft>
              <a:buNone/>
              <a:defRPr/>
            </a:lvl8pPr>
            <a:lvl9pPr lvl="8" rtl="0" algn="ctr">
              <a:lnSpc>
                <a:spcPct val="115000"/>
              </a:lnSpc>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with Label">
  <p:cSld name="CUSTOM_1">
    <p:spTree>
      <p:nvGrpSpPr>
        <p:cNvPr id="25" name="Shape 25"/>
        <p:cNvGrpSpPr/>
        <p:nvPr/>
      </p:nvGrpSpPr>
      <p:grpSpPr>
        <a:xfrm>
          <a:off x="0" y="0"/>
          <a:ext cx="0" cy="0"/>
          <a:chOff x="0" y="0"/>
          <a:chExt cx="0" cy="0"/>
        </a:xfrm>
      </p:grpSpPr>
      <p:sp>
        <p:nvSpPr>
          <p:cNvPr id="26" name="Google Shape;26;p9"/>
          <p:cNvSpPr txBox="1"/>
          <p:nvPr>
            <p:ph idx="1" type="body"/>
          </p:nvPr>
        </p:nvSpPr>
        <p:spPr>
          <a:xfrm>
            <a:off x="502925" y="4462125"/>
            <a:ext cx="5394900" cy="228900"/>
          </a:xfrm>
          <a:prstGeom prst="rect">
            <a:avLst/>
          </a:prstGeom>
        </p:spPr>
        <p:txBody>
          <a:bodyPr anchorCtr="0" anchor="ctr" bIns="0" lIns="0" spcFirstLastPara="1" rIns="0" wrap="square" tIns="0"/>
          <a:lstStyle>
            <a:lvl1pPr indent="-304800" lvl="0" marL="457200" rtl="0">
              <a:spcBef>
                <a:spcPts val="40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p:cSld name="Content">
    <p:spTree>
      <p:nvGrpSpPr>
        <p:cNvPr id="27" name="Shape 27"/>
        <p:cNvGrpSpPr/>
        <p:nvPr/>
      </p:nvGrpSpPr>
      <p:grpSpPr>
        <a:xfrm>
          <a:off x="0" y="0"/>
          <a:ext cx="0" cy="0"/>
          <a:chOff x="0" y="0"/>
          <a:chExt cx="0" cy="0"/>
        </a:xfrm>
      </p:grpSpPr>
      <p:sp>
        <p:nvSpPr>
          <p:cNvPr id="28" name="Google Shape;28;p10"/>
          <p:cNvSpPr txBox="1"/>
          <p:nvPr>
            <p:ph type="title"/>
          </p:nvPr>
        </p:nvSpPr>
        <p:spPr>
          <a:xfrm>
            <a:off x="502925" y="457200"/>
            <a:ext cx="8138100" cy="457200"/>
          </a:xfrm>
          <a:prstGeom prst="rect">
            <a:avLst/>
          </a:prstGeom>
          <a:noFill/>
          <a:ln>
            <a:noFill/>
          </a:ln>
        </p:spPr>
        <p:txBody>
          <a:bodyPr anchorCtr="0" anchor="ctr" bIns="0" lIns="0" spcFirstLastPara="1" rIns="0" wrap="square" tIns="0"/>
          <a:lstStyle>
            <a:lvl1pPr indent="0" lvl="0" marL="0" marR="0" rtl="0" algn="l">
              <a:lnSpc>
                <a:spcPct val="100000"/>
              </a:lnSpc>
              <a:spcBef>
                <a:spcPts val="0"/>
              </a:spcBef>
              <a:spcAft>
                <a:spcPts val="0"/>
              </a:spcAft>
              <a:buClr>
                <a:srgbClr val="535353"/>
              </a:buClr>
              <a:buSzPts val="2400"/>
              <a:buNone/>
              <a:defRPr i="0" u="none" cap="none" strike="noStrike">
                <a:solidFill>
                  <a:srgbClr val="535353"/>
                </a:solidFill>
              </a:defRPr>
            </a:lvl1pPr>
            <a:lvl2pPr indent="0" lvl="1"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2pPr>
            <a:lvl3pPr indent="0" lvl="2"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3pPr>
            <a:lvl4pPr indent="0" lvl="3"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4pPr>
            <a:lvl5pPr indent="0" lvl="4"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5pPr>
            <a:lvl6pPr indent="0" lvl="5"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6pPr>
            <a:lvl7pPr indent="0" lvl="6"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7pPr>
            <a:lvl8pPr indent="0" lvl="7"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8pPr>
            <a:lvl9pPr indent="0" lvl="8"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9pPr>
          </a:lstStyle>
          <a:p/>
        </p:txBody>
      </p:sp>
      <p:sp>
        <p:nvSpPr>
          <p:cNvPr id="29" name="Google Shape;29;p10"/>
          <p:cNvSpPr txBox="1"/>
          <p:nvPr>
            <p:ph idx="1" type="body"/>
          </p:nvPr>
        </p:nvSpPr>
        <p:spPr>
          <a:xfrm>
            <a:off x="502925" y="1028700"/>
            <a:ext cx="8138100" cy="3200400"/>
          </a:xfrm>
          <a:prstGeom prst="rect">
            <a:avLst/>
          </a:prstGeom>
          <a:noFill/>
          <a:ln>
            <a:noFill/>
          </a:ln>
        </p:spPr>
        <p:txBody>
          <a:bodyPr anchorCtr="0" anchor="ctr" bIns="0" lIns="0" spcFirstLastPara="1" rIns="0" wrap="square" tIns="0"/>
          <a:lstStyle>
            <a:lvl1pPr indent="-330200" lvl="0" marL="457200" marR="0" rtl="0" algn="l">
              <a:lnSpc>
                <a:spcPct val="115000"/>
              </a:lnSpc>
              <a:spcBef>
                <a:spcPts val="400"/>
              </a:spcBef>
              <a:spcAft>
                <a:spcPts val="0"/>
              </a:spcAft>
              <a:buClr>
                <a:srgbClr val="535353"/>
              </a:buClr>
              <a:buSzPts val="1600"/>
              <a:buChar char="•"/>
              <a:defRPr i="0" sz="1600" u="none" cap="none" strike="noStrike">
                <a:solidFill>
                  <a:srgbClr val="535353"/>
                </a:solidFill>
              </a:defRPr>
            </a:lvl1pPr>
            <a:lvl2pPr indent="-330200" lvl="1" marL="914400" marR="0" rtl="0" algn="l">
              <a:lnSpc>
                <a:spcPct val="115000"/>
              </a:lnSpc>
              <a:spcBef>
                <a:spcPts val="400"/>
              </a:spcBef>
              <a:spcAft>
                <a:spcPts val="0"/>
              </a:spcAft>
              <a:buClr>
                <a:srgbClr val="535353"/>
              </a:buClr>
              <a:buSzPts val="1600"/>
              <a:buChar char="–"/>
              <a:defRPr i="0" sz="1600" u="none" cap="none" strike="noStrike">
                <a:solidFill>
                  <a:srgbClr val="535353"/>
                </a:solidFill>
              </a:defRPr>
            </a:lvl2pPr>
            <a:lvl3pPr indent="-330200" lvl="2" marL="1371600" marR="0" rtl="0" algn="l">
              <a:lnSpc>
                <a:spcPct val="115000"/>
              </a:lnSpc>
              <a:spcBef>
                <a:spcPts val="400"/>
              </a:spcBef>
              <a:spcAft>
                <a:spcPts val="0"/>
              </a:spcAft>
              <a:buClr>
                <a:srgbClr val="535353"/>
              </a:buClr>
              <a:buSzPts val="1600"/>
              <a:buChar char="•"/>
              <a:defRPr i="0" sz="1600" u="none" cap="none" strike="noStrike">
                <a:solidFill>
                  <a:srgbClr val="535353"/>
                </a:solidFill>
              </a:defRPr>
            </a:lvl3pPr>
            <a:lvl4pPr indent="-330200" lvl="3" marL="1828800" marR="0" rtl="0" algn="l">
              <a:lnSpc>
                <a:spcPct val="115000"/>
              </a:lnSpc>
              <a:spcBef>
                <a:spcPts val="400"/>
              </a:spcBef>
              <a:spcAft>
                <a:spcPts val="0"/>
              </a:spcAft>
              <a:buClr>
                <a:srgbClr val="535353"/>
              </a:buClr>
              <a:buSzPts val="1600"/>
              <a:buChar char="–"/>
              <a:defRPr i="0" sz="1600" u="none" cap="none" strike="noStrike">
                <a:solidFill>
                  <a:srgbClr val="535353"/>
                </a:solidFill>
              </a:defRPr>
            </a:lvl4pPr>
            <a:lvl5pPr indent="-330200" lvl="4" marL="2286000" marR="0" rtl="0" algn="l">
              <a:lnSpc>
                <a:spcPct val="115000"/>
              </a:lnSpc>
              <a:spcBef>
                <a:spcPts val="400"/>
              </a:spcBef>
              <a:spcAft>
                <a:spcPts val="0"/>
              </a:spcAft>
              <a:buClr>
                <a:srgbClr val="535353"/>
              </a:buClr>
              <a:buSzPts val="1600"/>
              <a:buChar char="»"/>
              <a:defRPr i="0" sz="1600" u="none" cap="none" strike="noStrike">
                <a:solidFill>
                  <a:srgbClr val="535353"/>
                </a:solidFill>
              </a:defRPr>
            </a:lvl5pPr>
            <a:lvl6pPr indent="-330200" lvl="5" marL="2743200" marR="0" rtl="0" algn="l">
              <a:lnSpc>
                <a:spcPct val="115000"/>
              </a:lnSpc>
              <a:spcBef>
                <a:spcPts val="400"/>
              </a:spcBef>
              <a:spcAft>
                <a:spcPts val="0"/>
              </a:spcAft>
              <a:buClr>
                <a:srgbClr val="535353"/>
              </a:buClr>
              <a:buSzPts val="1600"/>
              <a:buChar char="•"/>
              <a:defRPr i="0" sz="1600" u="none" cap="none" strike="noStrike">
                <a:solidFill>
                  <a:srgbClr val="535353"/>
                </a:solidFill>
              </a:defRPr>
            </a:lvl6pPr>
            <a:lvl7pPr indent="-330200" lvl="6" marL="3200400" marR="0" rtl="0" algn="l">
              <a:lnSpc>
                <a:spcPct val="115000"/>
              </a:lnSpc>
              <a:spcBef>
                <a:spcPts val="400"/>
              </a:spcBef>
              <a:spcAft>
                <a:spcPts val="0"/>
              </a:spcAft>
              <a:buClr>
                <a:srgbClr val="535353"/>
              </a:buClr>
              <a:buSzPts val="1600"/>
              <a:buChar char="•"/>
              <a:defRPr i="0" sz="1600" u="none" cap="none" strike="noStrike">
                <a:solidFill>
                  <a:srgbClr val="535353"/>
                </a:solidFill>
              </a:defRPr>
            </a:lvl7pPr>
            <a:lvl8pPr indent="-330200" lvl="7" marL="3657600" marR="0" rtl="0" algn="l">
              <a:lnSpc>
                <a:spcPct val="115000"/>
              </a:lnSpc>
              <a:spcBef>
                <a:spcPts val="400"/>
              </a:spcBef>
              <a:spcAft>
                <a:spcPts val="0"/>
              </a:spcAft>
              <a:buClr>
                <a:srgbClr val="535353"/>
              </a:buClr>
              <a:buSzPts val="1600"/>
              <a:buChar char="•"/>
              <a:defRPr i="0" sz="1600" u="none" cap="none" strike="noStrike">
                <a:solidFill>
                  <a:srgbClr val="535353"/>
                </a:solidFill>
              </a:defRPr>
            </a:lvl8pPr>
            <a:lvl9pPr indent="-330200" lvl="8" marL="4114800" marR="0" rtl="0" algn="l">
              <a:lnSpc>
                <a:spcPct val="115000"/>
              </a:lnSpc>
              <a:spcBef>
                <a:spcPts val="400"/>
              </a:spcBef>
              <a:spcAft>
                <a:spcPts val="0"/>
              </a:spcAft>
              <a:buClr>
                <a:srgbClr val="535353"/>
              </a:buClr>
              <a:buSzPts val="1600"/>
              <a:buChar char="•"/>
              <a:defRPr i="0" sz="1600" u="none" cap="none" strike="noStrike">
                <a:solidFill>
                  <a:srgbClr val="535353"/>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02925" y="457200"/>
            <a:ext cx="8138100" cy="457200"/>
          </a:xfrm>
          <a:prstGeom prst="rect">
            <a:avLst/>
          </a:prstGeom>
          <a:noFill/>
          <a:ln>
            <a:noFill/>
          </a:ln>
        </p:spPr>
        <p:txBody>
          <a:bodyPr anchorCtr="0" anchor="ctr" bIns="0" lIns="0" spcFirstLastPara="1" rIns="0" wrap="square" tIns="0"/>
          <a:lstStyle>
            <a:lvl1pPr indent="0" lvl="0" marL="0" marR="0" rtl="0">
              <a:lnSpc>
                <a:spcPct val="100000"/>
              </a:lnSpc>
              <a:spcBef>
                <a:spcPts val="0"/>
              </a:spcBef>
              <a:spcAft>
                <a:spcPts val="0"/>
              </a:spcAft>
              <a:buClr>
                <a:srgbClr val="535353"/>
              </a:buClr>
              <a:buSzPts val="2400"/>
              <a:buFont typeface="Karla"/>
              <a:buNone/>
              <a:defRPr b="1" i="0" sz="2400" u="none" cap="none" strike="noStrike">
                <a:solidFill>
                  <a:srgbClr val="535353"/>
                </a:solidFill>
                <a:latin typeface="Karla"/>
                <a:ea typeface="Karla"/>
                <a:cs typeface="Karla"/>
                <a:sym typeface="Karla"/>
              </a:defRPr>
            </a:lvl1pPr>
            <a:lvl2pPr indent="0" lvl="1"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2pPr>
            <a:lvl3pPr indent="0" lvl="2"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3pPr>
            <a:lvl4pPr indent="0" lvl="3"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4pPr>
            <a:lvl5pPr indent="0" lvl="4"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5pPr>
            <a:lvl6pPr indent="0" lvl="5"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6pPr>
            <a:lvl7pPr indent="0" lvl="6"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7pPr>
            <a:lvl8pPr indent="0" lvl="7"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8pPr>
            <a:lvl9pPr indent="0" lvl="8"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9pPr>
          </a:lstStyle>
          <a:p/>
        </p:txBody>
      </p:sp>
      <p:sp>
        <p:nvSpPr>
          <p:cNvPr id="7" name="Google Shape;7;p1"/>
          <p:cNvSpPr txBox="1"/>
          <p:nvPr>
            <p:ph idx="1" type="body"/>
          </p:nvPr>
        </p:nvSpPr>
        <p:spPr>
          <a:xfrm>
            <a:off x="502925" y="1028700"/>
            <a:ext cx="8138100" cy="3200400"/>
          </a:xfrm>
          <a:prstGeom prst="rect">
            <a:avLst/>
          </a:prstGeom>
          <a:noFill/>
          <a:ln>
            <a:noFill/>
          </a:ln>
        </p:spPr>
        <p:txBody>
          <a:bodyPr anchorCtr="0" anchor="ctr" bIns="0" lIns="0" spcFirstLastPara="1" rIns="0" wrap="square" tIns="0"/>
          <a:lstStyle>
            <a:lvl1pPr indent="-330200" lvl="0" marL="4572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1pPr>
            <a:lvl2pPr indent="-330200" lvl="1" marL="9144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2pPr>
            <a:lvl3pPr indent="-330200" lvl="2" marL="13716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3pPr>
            <a:lvl4pPr indent="-330200" lvl="3" marL="18288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4pPr>
            <a:lvl5pPr indent="-330200" lvl="4" marL="22860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5pPr>
            <a:lvl6pPr indent="-330200" lvl="5" marL="27432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6pPr>
            <a:lvl7pPr indent="-330200" lvl="6" marL="32004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7pPr>
            <a:lvl8pPr indent="-330200" lvl="7" marL="36576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8pPr>
            <a:lvl9pPr indent="-330200" lvl="8" marL="41148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9pPr>
          </a:lstStyle>
          <a:p/>
        </p:txBody>
      </p:sp>
      <p:sp>
        <p:nvSpPr>
          <p:cNvPr id="8" name="Google Shape;8;p1"/>
          <p:cNvSpPr/>
          <p:nvPr/>
        </p:nvSpPr>
        <p:spPr>
          <a:xfrm>
            <a:off x="5989375" y="4462275"/>
            <a:ext cx="2651700" cy="228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75C36E"/>
              </a:buClr>
              <a:buFont typeface="Helvetica Neue"/>
              <a:buNone/>
            </a:pPr>
            <a:r>
              <a:rPr b="1" lang="en" sz="1200">
                <a:solidFill>
                  <a:srgbClr val="CCCCCC"/>
                </a:solidFill>
                <a:latin typeface="Karla"/>
                <a:ea typeface="Karla"/>
                <a:cs typeface="Karla"/>
                <a:sym typeface="Karla"/>
              </a:rPr>
              <a:t>Web Design DeCal  </a:t>
            </a:r>
            <a:r>
              <a:rPr lang="en" sz="1200">
                <a:solidFill>
                  <a:srgbClr val="CCCCCC"/>
                </a:solidFill>
                <a:latin typeface="Karla"/>
                <a:ea typeface="Karla"/>
                <a:cs typeface="Karla"/>
                <a:sym typeface="Karla"/>
              </a:rPr>
              <a:t>Spring 2019</a:t>
            </a:r>
            <a:endParaRPr sz="1200">
              <a:solidFill>
                <a:srgbClr val="CCCCCC"/>
              </a:solidFill>
              <a:latin typeface="Karla"/>
              <a:ea typeface="Karla"/>
              <a:cs typeface="Karla"/>
              <a:sym typeface="Karla"/>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9900FF"/>
          </p15:clr>
        </p15:guide>
        <p15:guide id="2" pos="5472">
          <p15:clr>
            <a:srgbClr val="9900FF"/>
          </p15:clr>
        </p15:guide>
        <p15:guide id="3" orient="horz" pos="288">
          <p15:clr>
            <a:srgbClr val="9900FF"/>
          </p15:clr>
        </p15:guide>
        <p15:guide id="4" orient="horz" pos="2955">
          <p15:clr>
            <a:srgbClr val="9900FF"/>
          </p15:clr>
        </p15:guide>
        <p15:guide id="5" orient="horz" pos="2811">
          <p15:clr>
            <a:srgbClr val="F06B4A"/>
          </p15:clr>
        </p15:guide>
        <p15:guide id="6" orient="horz" pos="576">
          <p15:clr>
            <a:srgbClr val="F06B4A"/>
          </p15:clr>
        </p15:guide>
        <p15:guide id="7" orient="horz" pos="648">
          <p15:clr>
            <a:srgbClr val="F06B4A"/>
          </p15:clr>
        </p15:guide>
        <p15:guide id="8" pos="2909">
          <p15:clr>
            <a:srgbClr val="F06B4A"/>
          </p15:clr>
        </p15:guide>
        <p15:guide id="9" pos="1613">
          <p15:clr>
            <a:srgbClr val="F06B4A"/>
          </p15:clr>
        </p15:guide>
        <p15:guide id="10" pos="4147">
          <p15:clr>
            <a:srgbClr val="F06B4A"/>
          </p15:clr>
        </p15:guide>
        <p15:guide id="11" pos="2851">
          <p15:clr>
            <a:srgbClr val="F06B4A"/>
          </p15:clr>
        </p15:guide>
        <p15:guide id="12" pos="1555">
          <p15:clr>
            <a:srgbClr val="F06B4A"/>
          </p15:clr>
        </p15:guide>
        <p15:guide id="13" pos="4205">
          <p15:clr>
            <a:srgbClr val="F06B4A"/>
          </p15:clr>
        </p15:guide>
        <p15:guide id="14" orient="horz" pos="2664">
          <p15:clr>
            <a:srgbClr val="F06B4A"/>
          </p15:clr>
        </p15:guide>
        <p15:guide id="15" pos="317">
          <p15:clr>
            <a:srgbClr val="F06B4A"/>
          </p15:clr>
        </p15:guide>
        <p15:guide id="16" pos="5443">
          <p15:clr>
            <a:srgbClr val="F06B4A"/>
          </p15:clr>
        </p15:guide>
        <p15:guide id="17" pos="1987">
          <p15:clr>
            <a:srgbClr val="F06B4A"/>
          </p15:clr>
        </p15:guide>
        <p15:guide id="18" pos="2043">
          <p15:clr>
            <a:srgbClr val="F06B4A"/>
          </p15:clr>
        </p15:guide>
        <p15:guide id="19" pos="3715">
          <p15:clr>
            <a:srgbClr val="F06B4A"/>
          </p15:clr>
        </p15:guide>
        <p15:guide id="20" pos="3773">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9.jpg"/><Relationship Id="rId4" Type="http://schemas.openxmlformats.org/officeDocument/2006/relationships/image" Target="../media/image11.jpg"/><Relationship Id="rId5"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hyperlink" Target="https://www.w3schools.com/cssref/css_selectors.asp" TargetMode="Externa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hyperlink" Target="https://tinyurl.com/wdd-cssbasic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hyperlink" Target="https://www.w3schools.com/css/css_pseudo_classes.asp"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hyperlink" Target="https://tinyurl.com/wdd-pseudo"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hyperlink" Target="https://jsfiddle.net/r37q64Lz/" TargetMode="External"/><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hyperlink" Target="https://flukeout.github.io/"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hyperlink" Target="https://www.w3schools.com/cssref/css_selectors.asp" TargetMode="External"/><Relationship Id="rId4" Type="http://schemas.openxmlformats.org/officeDocument/2006/relationships/hyperlink" Target="https://flukeout.github.io/" TargetMode="External"/><Relationship Id="rId5" Type="http://schemas.openxmlformats.org/officeDocument/2006/relationships/hyperlink" Target="https://www.w3schools.com/cssref/default.asp"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hyperlink" Target="https://drive.google.com/drive/folders/1LxzvFG-JR-6qKuOhIFYlkcEpudxHH6gi?usp=sharing" TargetMode="Externa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 name="Shape 52"/>
        <p:cNvGrpSpPr/>
        <p:nvPr/>
      </p:nvGrpSpPr>
      <p:grpSpPr>
        <a:xfrm>
          <a:off x="0" y="0"/>
          <a:ext cx="0" cy="0"/>
          <a:chOff x="0" y="0"/>
          <a:chExt cx="0" cy="0"/>
        </a:xfrm>
      </p:grpSpPr>
      <p:sp>
        <p:nvSpPr>
          <p:cNvPr id="53" name="Google Shape;53;p16"/>
          <p:cNvSpPr txBox="1"/>
          <p:nvPr>
            <p:ph type="title"/>
          </p:nvPr>
        </p:nvSpPr>
        <p:spPr>
          <a:xfrm>
            <a:off x="914400" y="2400300"/>
            <a:ext cx="5669400" cy="182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CSS Introduction, Selectors, and Pseudo-Selectors</a:t>
            </a:r>
            <a:endParaRPr/>
          </a:p>
        </p:txBody>
      </p:sp>
      <p:sp>
        <p:nvSpPr>
          <p:cNvPr id="54" name="Google Shape;54;p16"/>
          <p:cNvSpPr txBox="1"/>
          <p:nvPr>
            <p:ph idx="1" type="body"/>
          </p:nvPr>
        </p:nvSpPr>
        <p:spPr>
          <a:xfrm>
            <a:off x="914400" y="1828800"/>
            <a:ext cx="3612000" cy="342900"/>
          </a:xfrm>
          <a:prstGeom prst="rect">
            <a:avLst/>
          </a:prstGeom>
        </p:spPr>
        <p:txBody>
          <a:bodyPr anchorCtr="0" anchor="b" bIns="0" lIns="0" spcFirstLastPara="1" rIns="0" wrap="square" tIns="0">
            <a:noAutofit/>
          </a:bodyPr>
          <a:lstStyle/>
          <a:p>
            <a:pPr indent="0" lvl="0" marL="0" rtl="0" algn="l">
              <a:spcBef>
                <a:spcPts val="400"/>
              </a:spcBef>
              <a:spcAft>
                <a:spcPts val="0"/>
              </a:spcAft>
              <a:buNone/>
            </a:pPr>
            <a:r>
              <a:rPr lang="en"/>
              <a:t>Week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5"/>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How about a lightning quiz	</a:t>
            </a:r>
            <a:endParaRPr/>
          </a:p>
        </p:txBody>
      </p:sp>
      <p:pic>
        <p:nvPicPr>
          <p:cNvPr descr="High Voltage on Apple iOS 12.1" id="118" name="Google Shape;118;p25"/>
          <p:cNvPicPr preferRelativeResize="0"/>
          <p:nvPr/>
        </p:nvPicPr>
        <p:blipFill>
          <a:blip r:embed="rId3">
            <a:alphaModFix/>
          </a:blip>
          <a:stretch>
            <a:fillRect/>
          </a:stretch>
        </p:blipFill>
        <p:spPr>
          <a:xfrm>
            <a:off x="6522725" y="2403750"/>
            <a:ext cx="457200" cy="4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6"/>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t>Relative or Absolute?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rPr lang="en">
                <a:solidFill>
                  <a:srgbClr val="6191C2"/>
                </a:solidFill>
                <a:latin typeface="Roboto Mono"/>
                <a:ea typeface="Roboto Mono"/>
                <a:cs typeface="Roboto Mono"/>
                <a:sym typeface="Roboto Mono"/>
              </a:rPr>
              <a:t>where/is/my/image.png</a:t>
            </a:r>
            <a:endParaRPr>
              <a:solidFill>
                <a:srgbClr val="6191C2"/>
              </a:solidFill>
              <a:latin typeface="Roboto Mono"/>
              <a:ea typeface="Roboto Mono"/>
              <a:cs typeface="Roboto Mono"/>
              <a:sym typeface="Roboto Mono"/>
            </a:endParaRPr>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p:txBody>
      </p:sp>
      <p:pic>
        <p:nvPicPr>
          <p:cNvPr descr="Thinking Face on Apple iOS 12.1" id="124" name="Google Shape;124;p26"/>
          <p:cNvPicPr preferRelativeResize="0"/>
          <p:nvPr/>
        </p:nvPicPr>
        <p:blipFill>
          <a:blip r:embed="rId3">
            <a:alphaModFix/>
          </a:blip>
          <a:stretch>
            <a:fillRect/>
          </a:stretch>
        </p:blipFill>
        <p:spPr>
          <a:xfrm>
            <a:off x="5556592" y="1864308"/>
            <a:ext cx="228600" cy="228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7"/>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t>Relative or Absolute?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rPr lang="en">
                <a:solidFill>
                  <a:srgbClr val="6191C2"/>
                </a:solidFill>
                <a:latin typeface="Roboto Mono"/>
                <a:ea typeface="Roboto Mono"/>
                <a:cs typeface="Roboto Mono"/>
                <a:sym typeface="Roboto Mono"/>
              </a:rPr>
              <a:t>./this/leading/dot/is/optional</a:t>
            </a:r>
            <a:endParaRPr>
              <a:solidFill>
                <a:srgbClr val="6191C2"/>
              </a:solidFill>
              <a:latin typeface="Roboto Mono"/>
              <a:ea typeface="Roboto Mono"/>
              <a:cs typeface="Roboto Mono"/>
              <a:sym typeface="Roboto Mono"/>
            </a:endParaRPr>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p:txBody>
      </p:sp>
      <p:pic>
        <p:nvPicPr>
          <p:cNvPr descr="Thinking Face on Apple iOS 12.1" id="130" name="Google Shape;130;p27"/>
          <p:cNvPicPr preferRelativeResize="0"/>
          <p:nvPr/>
        </p:nvPicPr>
        <p:blipFill>
          <a:blip r:embed="rId3">
            <a:alphaModFix/>
          </a:blip>
          <a:stretch>
            <a:fillRect/>
          </a:stretch>
        </p:blipFill>
        <p:spPr>
          <a:xfrm>
            <a:off x="5556592" y="1864308"/>
            <a:ext cx="228600" cy="228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8"/>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t>Relative or Absolute?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rPr lang="en">
                <a:solidFill>
                  <a:srgbClr val="6191C2"/>
                </a:solidFill>
                <a:latin typeface="Roboto Mono"/>
                <a:ea typeface="Roboto Mono"/>
                <a:cs typeface="Roboto Mono"/>
                <a:sym typeface="Roboto Mono"/>
              </a:rPr>
              <a:t>/what/does/that/first-slash.do?</a:t>
            </a:r>
            <a:endParaRPr>
              <a:solidFill>
                <a:srgbClr val="6191C2"/>
              </a:solidFill>
              <a:latin typeface="Roboto Mono"/>
              <a:ea typeface="Roboto Mono"/>
              <a:cs typeface="Roboto Mono"/>
              <a:sym typeface="Roboto Mono"/>
            </a:endParaRPr>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p:txBody>
      </p:sp>
      <p:pic>
        <p:nvPicPr>
          <p:cNvPr descr="Thinking Face on Apple iOS 12.1" id="136" name="Google Shape;136;p28"/>
          <p:cNvPicPr preferRelativeResize="0"/>
          <p:nvPr/>
        </p:nvPicPr>
        <p:blipFill>
          <a:blip r:embed="rId3">
            <a:alphaModFix/>
          </a:blip>
          <a:stretch>
            <a:fillRect/>
          </a:stretch>
        </p:blipFill>
        <p:spPr>
          <a:xfrm>
            <a:off x="5556592" y="1864308"/>
            <a:ext cx="228600" cy="228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9"/>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t>Relative or Absolute?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rPr lang="en">
                <a:solidFill>
                  <a:srgbClr val="6191C2"/>
                </a:solidFill>
                <a:latin typeface="Roboto Mono"/>
                <a:ea typeface="Roboto Mono"/>
                <a:cs typeface="Roboto Mono"/>
                <a:sym typeface="Roboto Mono"/>
              </a:rPr>
              <a:t>https://wdd.io/is-CaSe-SeNsItIvE</a:t>
            </a:r>
            <a:endParaRPr>
              <a:solidFill>
                <a:srgbClr val="6191C2"/>
              </a:solidFill>
              <a:latin typeface="Roboto Mono"/>
              <a:ea typeface="Roboto Mono"/>
              <a:cs typeface="Roboto Mono"/>
              <a:sym typeface="Roboto Mono"/>
            </a:endParaRPr>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p:txBody>
      </p:sp>
      <p:pic>
        <p:nvPicPr>
          <p:cNvPr descr="Thinking Face on Apple iOS 12.1" id="142" name="Google Shape;142;p29"/>
          <p:cNvPicPr preferRelativeResize="0"/>
          <p:nvPr/>
        </p:nvPicPr>
        <p:blipFill>
          <a:blip r:embed="rId3">
            <a:alphaModFix/>
          </a:blip>
          <a:stretch>
            <a:fillRect/>
          </a:stretch>
        </p:blipFill>
        <p:spPr>
          <a:xfrm>
            <a:off x="5556592" y="1864308"/>
            <a:ext cx="228600" cy="228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30"/>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t>Relative or Absolute?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rPr lang="en">
                <a:solidFill>
                  <a:srgbClr val="6191C2"/>
                </a:solidFill>
                <a:latin typeface="Roboto Mono"/>
                <a:ea typeface="Roboto Mono"/>
                <a:cs typeface="Roboto Mono"/>
                <a:sym typeface="Roboto Mono"/>
              </a:rPr>
              <a:t>is-this-a-trick-question.com</a:t>
            </a:r>
            <a:endParaRPr>
              <a:solidFill>
                <a:srgbClr val="6191C2"/>
              </a:solidFill>
              <a:latin typeface="Roboto Mono"/>
              <a:ea typeface="Roboto Mono"/>
              <a:cs typeface="Roboto Mono"/>
              <a:sym typeface="Roboto Mono"/>
            </a:endParaRPr>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p:txBody>
      </p:sp>
      <p:pic>
        <p:nvPicPr>
          <p:cNvPr descr="Thinking Face on Apple iOS 12.1" id="148" name="Google Shape;148;p30"/>
          <p:cNvPicPr preferRelativeResize="0"/>
          <p:nvPr/>
        </p:nvPicPr>
        <p:blipFill>
          <a:blip r:embed="rId3">
            <a:alphaModFix/>
          </a:blip>
          <a:stretch>
            <a:fillRect/>
          </a:stretch>
        </p:blipFill>
        <p:spPr>
          <a:xfrm>
            <a:off x="5556592" y="1864308"/>
            <a:ext cx="228600" cy="228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31"/>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t>Relative or Absolute?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rPr lang="en">
                <a:solidFill>
                  <a:srgbClr val="6191C2"/>
                </a:solidFill>
                <a:latin typeface="Roboto Mono"/>
                <a:ea typeface="Roboto Mono"/>
                <a:cs typeface="Roboto Mono"/>
                <a:sym typeface="Roboto Mono"/>
              </a:rPr>
              <a:t>../../../../../../../i-do-not-count</a:t>
            </a:r>
            <a:endParaRPr>
              <a:solidFill>
                <a:srgbClr val="6191C2"/>
              </a:solidFill>
              <a:latin typeface="Roboto Mono"/>
              <a:ea typeface="Roboto Mono"/>
              <a:cs typeface="Roboto Mono"/>
              <a:sym typeface="Roboto Mono"/>
            </a:endParaRPr>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p:txBody>
      </p:sp>
      <p:pic>
        <p:nvPicPr>
          <p:cNvPr descr="Thinking Face on Apple iOS 12.1" id="154" name="Google Shape;154;p31"/>
          <p:cNvPicPr preferRelativeResize="0"/>
          <p:nvPr/>
        </p:nvPicPr>
        <p:blipFill>
          <a:blip r:embed="rId3">
            <a:alphaModFix/>
          </a:blip>
          <a:stretch>
            <a:fillRect/>
          </a:stretch>
        </p:blipFill>
        <p:spPr>
          <a:xfrm>
            <a:off x="5556592" y="1864308"/>
            <a:ext cx="228600" cy="228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32"/>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Example website structure</a:t>
            </a:r>
            <a:endParaRPr/>
          </a:p>
        </p:txBody>
      </p:sp>
      <p:sp>
        <p:nvSpPr>
          <p:cNvPr id="160" name="Google Shape;160;p32"/>
          <p:cNvSpPr txBox="1"/>
          <p:nvPr/>
        </p:nvSpPr>
        <p:spPr>
          <a:xfrm>
            <a:off x="3246950" y="462125"/>
            <a:ext cx="5394900" cy="37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6191C2"/>
                </a:solidFill>
                <a:latin typeface="Roboto Mono"/>
                <a:ea typeface="Roboto Mono"/>
                <a:cs typeface="Roboto Mono"/>
                <a:sym typeface="Roboto Mono"/>
              </a:rPr>
              <a:t>assets</a:t>
            </a:r>
            <a:r>
              <a:rPr lang="en" sz="1300">
                <a:solidFill>
                  <a:srgbClr val="535353"/>
                </a:solidFill>
                <a:latin typeface="Roboto Mono"/>
                <a:ea typeface="Roboto Mono"/>
                <a:cs typeface="Roboto Mono"/>
                <a:sym typeface="Roboto Mono"/>
              </a:rPr>
              <a:t>     - Where all static resources go</a:t>
            </a:r>
            <a:endParaRPr sz="1300">
              <a:solidFill>
                <a:srgbClr val="535353"/>
              </a:solidFill>
              <a:latin typeface="Roboto Mono"/>
              <a:ea typeface="Roboto Mono"/>
              <a:cs typeface="Roboto Mono"/>
              <a:sym typeface="Roboto Mono"/>
            </a:endParaRPr>
          </a:p>
          <a:p>
            <a:pPr indent="0" lvl="0" marL="0" rtl="0" algn="l">
              <a:spcBef>
                <a:spcPts val="0"/>
              </a:spcBef>
              <a:spcAft>
                <a:spcPts val="0"/>
              </a:spcAft>
              <a:buNone/>
            </a:pPr>
            <a:r>
              <a:t/>
            </a:r>
            <a:endParaRPr sz="1300">
              <a:latin typeface="Roboto Mono"/>
              <a:ea typeface="Roboto Mono"/>
              <a:cs typeface="Roboto Mono"/>
              <a:sym typeface="Roboto Mono"/>
            </a:endParaRPr>
          </a:p>
          <a:p>
            <a:pPr indent="0" lvl="0" marL="0" rtl="0" algn="l">
              <a:spcBef>
                <a:spcPts val="0"/>
              </a:spcBef>
              <a:spcAft>
                <a:spcPts val="0"/>
              </a:spcAft>
              <a:buNone/>
            </a:pPr>
            <a:r>
              <a:rPr lang="en" sz="1300">
                <a:latin typeface="Roboto Mono"/>
                <a:ea typeface="Roboto Mono"/>
                <a:cs typeface="Roboto Mono"/>
                <a:sym typeface="Roboto Mono"/>
              </a:rPr>
              <a:t>    </a:t>
            </a:r>
            <a:r>
              <a:rPr b="1" lang="en" sz="1300">
                <a:solidFill>
                  <a:srgbClr val="6191C2"/>
                </a:solidFill>
                <a:latin typeface="Roboto Mono"/>
                <a:ea typeface="Roboto Mono"/>
                <a:cs typeface="Roboto Mono"/>
                <a:sym typeface="Roboto Mono"/>
              </a:rPr>
              <a:t>images</a:t>
            </a:r>
            <a:r>
              <a:rPr lang="en" sz="1300">
                <a:solidFill>
                  <a:srgbClr val="535353"/>
                </a:solidFill>
                <a:latin typeface="Roboto Mono"/>
                <a:ea typeface="Roboto Mono"/>
                <a:cs typeface="Roboto Mono"/>
                <a:sym typeface="Roboto Mono"/>
              </a:rPr>
              <a:t>   - For PNG, JPEG &amp; most importantly GIF</a:t>
            </a:r>
            <a:endParaRPr sz="1300">
              <a:solidFill>
                <a:srgbClr val="535353"/>
              </a:solidFill>
              <a:latin typeface="Roboto Mono"/>
              <a:ea typeface="Roboto Mono"/>
              <a:cs typeface="Roboto Mono"/>
              <a:sym typeface="Roboto Mono"/>
            </a:endParaRPr>
          </a:p>
          <a:p>
            <a:pPr indent="0" lvl="0" marL="0" rtl="0" algn="l">
              <a:spcBef>
                <a:spcPts val="0"/>
              </a:spcBef>
              <a:spcAft>
                <a:spcPts val="0"/>
              </a:spcAft>
              <a:buNone/>
            </a:pPr>
            <a:r>
              <a:t/>
            </a:r>
            <a:endParaRPr sz="1300">
              <a:latin typeface="Roboto Mono"/>
              <a:ea typeface="Roboto Mono"/>
              <a:cs typeface="Roboto Mono"/>
              <a:sym typeface="Roboto Mono"/>
            </a:endParaRPr>
          </a:p>
          <a:p>
            <a:pPr indent="0" lvl="0" marL="0" rtl="0" algn="l">
              <a:spcBef>
                <a:spcPts val="0"/>
              </a:spcBef>
              <a:spcAft>
                <a:spcPts val="0"/>
              </a:spcAft>
              <a:buNone/>
            </a:pPr>
            <a:r>
              <a:rPr lang="en" sz="1300">
                <a:solidFill>
                  <a:srgbClr val="CCCCCC"/>
                </a:solidFill>
                <a:latin typeface="Roboto Mono"/>
                <a:ea typeface="Roboto Mono"/>
                <a:cs typeface="Roboto Mono"/>
                <a:sym typeface="Roboto Mono"/>
              </a:rPr>
              <a:t>        </a:t>
            </a:r>
            <a:r>
              <a:rPr b="1" lang="en" sz="1300">
                <a:solidFill>
                  <a:srgbClr val="CCCCCC"/>
                </a:solidFill>
                <a:latin typeface="Roboto Mono"/>
                <a:ea typeface="Roboto Mono"/>
                <a:cs typeface="Roboto Mono"/>
                <a:sym typeface="Roboto Mono"/>
              </a:rPr>
              <a:t>otter.jpg</a:t>
            </a:r>
            <a:endParaRPr b="1" sz="1300">
              <a:solidFill>
                <a:srgbClr val="CCCCCC"/>
              </a:solidFill>
              <a:latin typeface="Roboto Mono"/>
              <a:ea typeface="Roboto Mono"/>
              <a:cs typeface="Roboto Mono"/>
              <a:sym typeface="Roboto Mono"/>
            </a:endParaRPr>
          </a:p>
          <a:p>
            <a:pPr indent="0" lvl="0" marL="0" rtl="0" algn="l">
              <a:spcBef>
                <a:spcPts val="0"/>
              </a:spcBef>
              <a:spcAft>
                <a:spcPts val="0"/>
              </a:spcAft>
              <a:buNone/>
            </a:pPr>
            <a:r>
              <a:t/>
            </a:r>
            <a:endParaRPr sz="1300">
              <a:latin typeface="Roboto Mono"/>
              <a:ea typeface="Roboto Mono"/>
              <a:cs typeface="Roboto Mono"/>
              <a:sym typeface="Roboto Mono"/>
            </a:endParaRPr>
          </a:p>
          <a:p>
            <a:pPr indent="0" lvl="0" marL="0" rtl="0" algn="l">
              <a:spcBef>
                <a:spcPts val="0"/>
              </a:spcBef>
              <a:spcAft>
                <a:spcPts val="0"/>
              </a:spcAft>
              <a:buNone/>
            </a:pPr>
            <a:r>
              <a:rPr lang="en" sz="1300">
                <a:latin typeface="Roboto Mono"/>
                <a:ea typeface="Roboto Mono"/>
                <a:cs typeface="Roboto Mono"/>
                <a:sym typeface="Roboto Mono"/>
              </a:rPr>
              <a:t>    </a:t>
            </a:r>
            <a:r>
              <a:rPr b="1" lang="en" sz="1300">
                <a:solidFill>
                  <a:srgbClr val="6191C2"/>
                </a:solidFill>
                <a:latin typeface="Roboto Mono"/>
                <a:ea typeface="Roboto Mono"/>
                <a:cs typeface="Roboto Mono"/>
                <a:sym typeface="Roboto Mono"/>
              </a:rPr>
              <a:t>scripts</a:t>
            </a:r>
            <a:r>
              <a:rPr lang="en" sz="1300">
                <a:solidFill>
                  <a:srgbClr val="535353"/>
                </a:solidFill>
                <a:latin typeface="Roboto Mono"/>
                <a:ea typeface="Roboto Mono"/>
                <a:cs typeface="Roboto Mono"/>
                <a:sym typeface="Roboto Mono"/>
              </a:rPr>
              <a:t>  - Where JavaScript files are</a:t>
            </a:r>
            <a:endParaRPr sz="1300">
              <a:solidFill>
                <a:srgbClr val="535353"/>
              </a:solidFill>
              <a:latin typeface="Roboto Mono"/>
              <a:ea typeface="Roboto Mono"/>
              <a:cs typeface="Roboto Mono"/>
              <a:sym typeface="Roboto Mono"/>
            </a:endParaRPr>
          </a:p>
          <a:p>
            <a:pPr indent="0" lvl="0" marL="0" rtl="0" algn="l">
              <a:spcBef>
                <a:spcPts val="0"/>
              </a:spcBef>
              <a:spcAft>
                <a:spcPts val="0"/>
              </a:spcAft>
              <a:buNone/>
            </a:pPr>
            <a:r>
              <a:t/>
            </a:r>
            <a:endParaRPr sz="1300">
              <a:latin typeface="Roboto Mono"/>
              <a:ea typeface="Roboto Mono"/>
              <a:cs typeface="Roboto Mono"/>
              <a:sym typeface="Roboto Mono"/>
            </a:endParaRPr>
          </a:p>
          <a:p>
            <a:pPr indent="0" lvl="0" marL="0" rtl="0" algn="l">
              <a:spcBef>
                <a:spcPts val="0"/>
              </a:spcBef>
              <a:spcAft>
                <a:spcPts val="0"/>
              </a:spcAft>
              <a:buNone/>
            </a:pPr>
            <a:r>
              <a:rPr lang="en" sz="1300">
                <a:latin typeface="Roboto Mono"/>
                <a:ea typeface="Roboto Mono"/>
                <a:cs typeface="Roboto Mono"/>
                <a:sym typeface="Roboto Mono"/>
              </a:rPr>
              <a:t>    </a:t>
            </a:r>
            <a:r>
              <a:rPr b="1" lang="en" sz="1300">
                <a:solidFill>
                  <a:srgbClr val="6191C2"/>
                </a:solidFill>
                <a:latin typeface="Roboto Mono"/>
                <a:ea typeface="Roboto Mono"/>
                <a:cs typeface="Roboto Mono"/>
                <a:sym typeface="Roboto Mono"/>
              </a:rPr>
              <a:t>styles</a:t>
            </a:r>
            <a:r>
              <a:rPr lang="en" sz="1300">
                <a:solidFill>
                  <a:srgbClr val="535353"/>
                </a:solidFill>
                <a:latin typeface="Roboto Mono"/>
                <a:ea typeface="Roboto Mono"/>
                <a:cs typeface="Roboto Mono"/>
                <a:sym typeface="Roboto Mono"/>
              </a:rPr>
              <a:t>   - Where CSS files are</a:t>
            </a:r>
            <a:endParaRPr sz="1300">
              <a:solidFill>
                <a:srgbClr val="535353"/>
              </a:solidFill>
              <a:latin typeface="Roboto Mono"/>
              <a:ea typeface="Roboto Mono"/>
              <a:cs typeface="Roboto Mono"/>
              <a:sym typeface="Roboto Mono"/>
            </a:endParaRPr>
          </a:p>
          <a:p>
            <a:pPr indent="0" lvl="0" marL="0" rtl="0" algn="l">
              <a:spcBef>
                <a:spcPts val="0"/>
              </a:spcBef>
              <a:spcAft>
                <a:spcPts val="0"/>
              </a:spcAft>
              <a:buNone/>
            </a:pPr>
            <a:r>
              <a:t/>
            </a:r>
            <a:endParaRPr sz="1300">
              <a:latin typeface="Roboto Mono"/>
              <a:ea typeface="Roboto Mono"/>
              <a:cs typeface="Roboto Mono"/>
              <a:sym typeface="Roboto Mono"/>
            </a:endParaRPr>
          </a:p>
          <a:p>
            <a:pPr indent="0" lvl="0" marL="0" rtl="0" algn="l">
              <a:spcBef>
                <a:spcPts val="0"/>
              </a:spcBef>
              <a:spcAft>
                <a:spcPts val="0"/>
              </a:spcAft>
              <a:buNone/>
            </a:pPr>
            <a:r>
              <a:rPr b="1" lang="en" sz="1300">
                <a:solidFill>
                  <a:srgbClr val="6191C2"/>
                </a:solidFill>
                <a:latin typeface="Roboto Mono"/>
                <a:ea typeface="Roboto Mono"/>
                <a:cs typeface="Roboto Mono"/>
                <a:sym typeface="Roboto Mono"/>
              </a:rPr>
              <a:t>otters</a:t>
            </a:r>
            <a:r>
              <a:rPr lang="en" sz="1300">
                <a:solidFill>
                  <a:srgbClr val="535353"/>
                </a:solidFill>
                <a:latin typeface="Roboto Mono"/>
                <a:ea typeface="Roboto Mono"/>
                <a:cs typeface="Roboto Mono"/>
                <a:sym typeface="Roboto Mono"/>
              </a:rPr>
              <a:t>     - Sub-directory here for better structure</a:t>
            </a:r>
            <a:endParaRPr sz="1300">
              <a:solidFill>
                <a:srgbClr val="535353"/>
              </a:solidFill>
              <a:latin typeface="Roboto Mono"/>
              <a:ea typeface="Roboto Mono"/>
              <a:cs typeface="Roboto Mono"/>
              <a:sym typeface="Roboto Mono"/>
            </a:endParaRPr>
          </a:p>
          <a:p>
            <a:pPr indent="0" lvl="0" marL="0" rtl="0" algn="l">
              <a:spcBef>
                <a:spcPts val="0"/>
              </a:spcBef>
              <a:spcAft>
                <a:spcPts val="0"/>
              </a:spcAft>
              <a:buNone/>
            </a:pPr>
            <a:r>
              <a:t/>
            </a:r>
            <a:endParaRPr sz="1300">
              <a:solidFill>
                <a:srgbClr val="CCCC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CCCCCC"/>
                </a:solidFill>
                <a:latin typeface="Roboto Mono"/>
                <a:ea typeface="Roboto Mono"/>
                <a:cs typeface="Roboto Mono"/>
                <a:sym typeface="Roboto Mono"/>
              </a:rPr>
              <a:t>    </a:t>
            </a:r>
            <a:r>
              <a:rPr b="1" lang="en" sz="1300">
                <a:solidFill>
                  <a:srgbClr val="CCCCCC"/>
                </a:solidFill>
                <a:latin typeface="Roboto Mono"/>
                <a:ea typeface="Roboto Mono"/>
                <a:cs typeface="Roboto Mono"/>
                <a:sym typeface="Roboto Mono"/>
              </a:rPr>
              <a:t>otter-1.html</a:t>
            </a:r>
            <a:endParaRPr b="1" sz="1300">
              <a:solidFill>
                <a:srgbClr val="CCCCCC"/>
              </a:solidFill>
              <a:latin typeface="Roboto Mono"/>
              <a:ea typeface="Roboto Mono"/>
              <a:cs typeface="Roboto Mono"/>
              <a:sym typeface="Roboto Mono"/>
            </a:endParaRPr>
          </a:p>
          <a:p>
            <a:pPr indent="0" lvl="0" marL="0" rtl="0" algn="l">
              <a:spcBef>
                <a:spcPts val="0"/>
              </a:spcBef>
              <a:spcAft>
                <a:spcPts val="0"/>
              </a:spcAft>
              <a:buNone/>
            </a:pPr>
            <a:r>
              <a:t/>
            </a:r>
            <a:endParaRPr sz="1300">
              <a:solidFill>
                <a:srgbClr val="CCCC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CCCCCC"/>
                </a:solidFill>
                <a:latin typeface="Roboto Mono"/>
                <a:ea typeface="Roboto Mono"/>
                <a:cs typeface="Roboto Mono"/>
                <a:sym typeface="Roboto Mono"/>
              </a:rPr>
              <a:t>    </a:t>
            </a:r>
            <a:r>
              <a:rPr b="1" lang="en" sz="1300">
                <a:solidFill>
                  <a:srgbClr val="CCCCCC"/>
                </a:solidFill>
                <a:latin typeface="Roboto Mono"/>
                <a:ea typeface="Roboto Mono"/>
                <a:cs typeface="Roboto Mono"/>
                <a:sym typeface="Roboto Mono"/>
              </a:rPr>
              <a:t>otter-2.html</a:t>
            </a:r>
            <a:endParaRPr b="1" sz="1300">
              <a:solidFill>
                <a:srgbClr val="CCCCCC"/>
              </a:solidFill>
              <a:latin typeface="Roboto Mono"/>
              <a:ea typeface="Roboto Mono"/>
              <a:cs typeface="Roboto Mono"/>
              <a:sym typeface="Roboto Mono"/>
            </a:endParaRPr>
          </a:p>
          <a:p>
            <a:pPr indent="0" lvl="0" marL="0" rtl="0" algn="l">
              <a:spcBef>
                <a:spcPts val="0"/>
              </a:spcBef>
              <a:spcAft>
                <a:spcPts val="0"/>
              </a:spcAft>
              <a:buNone/>
            </a:pPr>
            <a:r>
              <a:t/>
            </a:r>
            <a:endParaRPr sz="1300">
              <a:solidFill>
                <a:srgbClr val="535353"/>
              </a:solidFill>
              <a:latin typeface="Roboto Mono"/>
              <a:ea typeface="Roboto Mono"/>
              <a:cs typeface="Roboto Mono"/>
              <a:sym typeface="Roboto Mono"/>
            </a:endParaRPr>
          </a:p>
          <a:p>
            <a:pPr indent="0" lvl="0" marL="0" rtl="0" algn="l">
              <a:spcBef>
                <a:spcPts val="0"/>
              </a:spcBef>
              <a:spcAft>
                <a:spcPts val="0"/>
              </a:spcAft>
              <a:buNone/>
            </a:pPr>
            <a:r>
              <a:rPr b="1" lang="en" sz="1300">
                <a:solidFill>
                  <a:srgbClr val="535353"/>
                </a:solidFill>
                <a:latin typeface="Roboto Mono"/>
                <a:ea typeface="Roboto Mono"/>
                <a:cs typeface="Roboto Mono"/>
                <a:sym typeface="Roboto Mono"/>
              </a:rPr>
              <a:t>index.html</a:t>
            </a:r>
            <a:r>
              <a:rPr lang="en" sz="1300">
                <a:solidFill>
                  <a:srgbClr val="535353"/>
                </a:solidFill>
                <a:latin typeface="Roboto Mono"/>
                <a:ea typeface="Roboto Mono"/>
                <a:cs typeface="Roboto Mono"/>
                <a:sym typeface="Roboto Mono"/>
              </a:rPr>
              <a:t> - The entry HTML file</a:t>
            </a:r>
            <a:endParaRPr sz="1300">
              <a:solidFill>
                <a:srgbClr val="535353"/>
              </a:solidFill>
              <a:latin typeface="Roboto Mono"/>
              <a:ea typeface="Roboto Mono"/>
              <a:cs typeface="Roboto Mono"/>
              <a:sym typeface="Roboto Mono"/>
            </a:endParaRPr>
          </a:p>
        </p:txBody>
      </p:sp>
      <p:pic>
        <p:nvPicPr>
          <p:cNvPr id="161" name="Google Shape;161;p32"/>
          <p:cNvPicPr preferRelativeResize="0"/>
          <p:nvPr/>
        </p:nvPicPr>
        <p:blipFill rotWithShape="1">
          <a:blip r:embed="rId3">
            <a:alphaModFix/>
          </a:blip>
          <a:srcRect b="28703" l="0" r="52958" t="0"/>
          <a:stretch/>
        </p:blipFill>
        <p:spPr>
          <a:xfrm>
            <a:off x="502925" y="462125"/>
            <a:ext cx="2651700" cy="37669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5" name="Shape 165"/>
        <p:cNvGrpSpPr/>
        <p:nvPr/>
      </p:nvGrpSpPr>
      <p:grpSpPr>
        <a:xfrm>
          <a:off x="0" y="0"/>
          <a:ext cx="0" cy="0"/>
          <a:chOff x="0" y="0"/>
          <a:chExt cx="0" cy="0"/>
        </a:xfrm>
      </p:grpSpPr>
      <p:sp>
        <p:nvSpPr>
          <p:cNvPr id="166" name="Google Shape;166;p33"/>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Pop quiz on how to read a floor plan</a:t>
            </a:r>
            <a:endParaRPr/>
          </a:p>
        </p:txBody>
      </p:sp>
      <p:pic>
        <p:nvPicPr>
          <p:cNvPr id="167" name="Google Shape;167;p33"/>
          <p:cNvPicPr preferRelativeResize="0"/>
          <p:nvPr/>
        </p:nvPicPr>
        <p:blipFill>
          <a:blip r:embed="rId3">
            <a:alphaModFix/>
          </a:blip>
          <a:stretch>
            <a:fillRect/>
          </a:stretch>
        </p:blipFill>
        <p:spPr>
          <a:xfrm>
            <a:off x="2057400" y="457200"/>
            <a:ext cx="5029200" cy="3771900"/>
          </a:xfrm>
          <a:prstGeom prst="rect">
            <a:avLst/>
          </a:prstGeom>
          <a:noFill/>
          <a:ln>
            <a:noFill/>
          </a:ln>
        </p:spPr>
      </p:pic>
      <p:sp>
        <p:nvSpPr>
          <p:cNvPr id="168" name="Google Shape;168;p33"/>
          <p:cNvSpPr/>
          <p:nvPr/>
        </p:nvSpPr>
        <p:spPr>
          <a:xfrm>
            <a:off x="2935708" y="2395975"/>
            <a:ext cx="3785204" cy="1833158"/>
          </a:xfrm>
          <a:custGeom>
            <a:rect b="b" l="l" r="r" t="t"/>
            <a:pathLst>
              <a:path extrusionOk="0" h="70391" w="148731">
                <a:moveTo>
                  <a:pt x="148361" y="70391"/>
                </a:moveTo>
                <a:cubicBezTo>
                  <a:pt x="148361" y="65785"/>
                  <a:pt x="149439" y="60896"/>
                  <a:pt x="147820" y="56584"/>
                </a:cubicBezTo>
                <a:cubicBezTo>
                  <a:pt x="144995" y="49060"/>
                  <a:pt x="138145" y="43712"/>
                  <a:pt x="134012" y="36820"/>
                </a:cubicBezTo>
                <a:cubicBezTo>
                  <a:pt x="129350" y="29046"/>
                  <a:pt x="123440" y="21111"/>
                  <a:pt x="115332" y="17057"/>
                </a:cubicBezTo>
                <a:cubicBezTo>
                  <a:pt x="96811" y="7796"/>
                  <a:pt x="74964" y="7445"/>
                  <a:pt x="54417" y="4874"/>
                </a:cubicBezTo>
                <a:cubicBezTo>
                  <a:pt x="36346" y="2613"/>
                  <a:pt x="18212" y="0"/>
                  <a:pt x="0" y="0"/>
                </a:cubicBezTo>
              </a:path>
            </a:pathLst>
          </a:custGeom>
          <a:noFill/>
          <a:ln cap="flat" cmpd="sng" w="38100">
            <a:solidFill>
              <a:srgbClr val="E45649"/>
            </a:solidFill>
            <a:prstDash val="solid"/>
            <a:round/>
            <a:headEnd len="med" w="med" type="none"/>
            <a:tailEnd len="med" w="med" type="none"/>
          </a:ln>
        </p:spPr>
      </p:sp>
      <p:sp>
        <p:nvSpPr>
          <p:cNvPr id="169" name="Google Shape;169;p33"/>
          <p:cNvSpPr/>
          <p:nvPr/>
        </p:nvSpPr>
        <p:spPr>
          <a:xfrm>
            <a:off x="6208576" y="981400"/>
            <a:ext cx="223300" cy="2321550"/>
          </a:xfrm>
          <a:custGeom>
            <a:rect b="b" l="l" r="r" t="t"/>
            <a:pathLst>
              <a:path extrusionOk="0" h="92862" w="8932">
                <a:moveTo>
                  <a:pt x="4251" y="92862"/>
                </a:moveTo>
                <a:cubicBezTo>
                  <a:pt x="-3289" y="85322"/>
                  <a:pt x="1307" y="71496"/>
                  <a:pt x="2626" y="60915"/>
                </a:cubicBezTo>
                <a:cubicBezTo>
                  <a:pt x="3766" y="51774"/>
                  <a:pt x="239" y="42419"/>
                  <a:pt x="1543" y="33300"/>
                </a:cubicBezTo>
                <a:cubicBezTo>
                  <a:pt x="2217" y="28586"/>
                  <a:pt x="7257" y="25273"/>
                  <a:pt x="8041" y="20576"/>
                </a:cubicBezTo>
                <a:cubicBezTo>
                  <a:pt x="9171" y="13806"/>
                  <a:pt x="8853" y="6864"/>
                  <a:pt x="8853" y="0"/>
                </a:cubicBezTo>
              </a:path>
            </a:pathLst>
          </a:custGeom>
          <a:noFill/>
          <a:ln cap="flat" cmpd="sng" w="38100">
            <a:solidFill>
              <a:srgbClr val="E45649"/>
            </a:solidFill>
            <a:prstDash val="solid"/>
            <a:round/>
            <a:headEnd len="med" w="med" type="none"/>
            <a:tailEnd len="med" w="med" type="none"/>
          </a:ln>
        </p:spPr>
      </p:sp>
      <p:sp>
        <p:nvSpPr>
          <p:cNvPr id="170" name="Google Shape;170;p33"/>
          <p:cNvSpPr/>
          <p:nvPr/>
        </p:nvSpPr>
        <p:spPr>
          <a:xfrm>
            <a:off x="2774995" y="2267402"/>
            <a:ext cx="228600" cy="228600"/>
          </a:xfrm>
          <a:prstGeom prst="ellipse">
            <a:avLst/>
          </a:prstGeom>
          <a:solidFill>
            <a:schemeClr val="lt1"/>
          </a:solidFill>
          <a:ln cap="flat" cmpd="sng" w="3810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3"/>
          <p:cNvSpPr/>
          <p:nvPr/>
        </p:nvSpPr>
        <p:spPr>
          <a:xfrm>
            <a:off x="6318350" y="869850"/>
            <a:ext cx="228600" cy="228600"/>
          </a:xfrm>
          <a:prstGeom prst="ellipse">
            <a:avLst/>
          </a:prstGeom>
          <a:solidFill>
            <a:schemeClr val="lt1"/>
          </a:solidFill>
          <a:ln cap="flat" cmpd="sng" w="3810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3"/>
          <p:cNvSpPr/>
          <p:nvPr/>
        </p:nvSpPr>
        <p:spPr>
          <a:xfrm>
            <a:off x="6205925" y="3202975"/>
            <a:ext cx="228600" cy="228600"/>
          </a:xfrm>
          <a:prstGeom prst="ellipse">
            <a:avLst/>
          </a:prstGeom>
          <a:solidFill>
            <a:schemeClr val="lt1"/>
          </a:solidFill>
          <a:ln cap="flat" cmpd="sng" w="3810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3"/>
          <p:cNvSpPr/>
          <p:nvPr/>
        </p:nvSpPr>
        <p:spPr>
          <a:xfrm>
            <a:off x="3808800" y="1164150"/>
            <a:ext cx="1306300" cy="1448479"/>
          </a:xfrm>
          <a:custGeom>
            <a:rect b="b" l="l" r="r" t="t"/>
            <a:pathLst>
              <a:path extrusionOk="0" h="59291" w="52252">
                <a:moveTo>
                  <a:pt x="52252" y="59291"/>
                </a:moveTo>
                <a:cubicBezTo>
                  <a:pt x="36685" y="53059"/>
                  <a:pt x="48387" y="25282"/>
                  <a:pt x="40881" y="10288"/>
                </a:cubicBezTo>
                <a:cubicBezTo>
                  <a:pt x="34591" y="-2277"/>
                  <a:pt x="13329" y="4449"/>
                  <a:pt x="0" y="0"/>
                </a:cubicBezTo>
              </a:path>
            </a:pathLst>
          </a:custGeom>
          <a:noFill/>
          <a:ln cap="flat" cmpd="sng" w="38100">
            <a:solidFill>
              <a:srgbClr val="E45649"/>
            </a:solidFill>
            <a:prstDash val="solid"/>
            <a:round/>
            <a:headEnd len="med" w="med" type="none"/>
            <a:tailEnd len="med" w="med" type="none"/>
          </a:ln>
        </p:spPr>
      </p:sp>
      <p:sp>
        <p:nvSpPr>
          <p:cNvPr id="174" name="Google Shape;174;p33"/>
          <p:cNvSpPr/>
          <p:nvPr/>
        </p:nvSpPr>
        <p:spPr>
          <a:xfrm>
            <a:off x="3668650" y="1028700"/>
            <a:ext cx="228600" cy="228600"/>
          </a:xfrm>
          <a:prstGeom prst="ellipse">
            <a:avLst/>
          </a:prstGeom>
          <a:solidFill>
            <a:schemeClr val="lt1"/>
          </a:solidFill>
          <a:ln cap="flat" cmpd="sng" w="3810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3"/>
          <p:cNvSpPr/>
          <p:nvPr/>
        </p:nvSpPr>
        <p:spPr>
          <a:xfrm>
            <a:off x="5012275" y="2509550"/>
            <a:ext cx="228600" cy="228600"/>
          </a:xfrm>
          <a:prstGeom prst="ellipse">
            <a:avLst/>
          </a:prstGeom>
          <a:solidFill>
            <a:schemeClr val="lt1"/>
          </a:solidFill>
          <a:ln cap="flat" cmpd="sng" w="3810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3"/>
          <p:cNvSpPr/>
          <p:nvPr/>
        </p:nvSpPr>
        <p:spPr>
          <a:xfrm>
            <a:off x="4751825" y="1396275"/>
            <a:ext cx="228600" cy="228600"/>
          </a:xfrm>
          <a:prstGeom prst="ellipse">
            <a:avLst/>
          </a:prstGeom>
          <a:solidFill>
            <a:schemeClr val="lt1"/>
          </a:solidFill>
          <a:ln cap="flat" cmpd="sng" w="3810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80" name="Shape 180"/>
        <p:cNvGrpSpPr/>
        <p:nvPr/>
      </p:nvGrpSpPr>
      <p:grpSpPr>
        <a:xfrm>
          <a:off x="0" y="0"/>
          <a:ext cx="0" cy="0"/>
          <a:chOff x="0" y="0"/>
          <a:chExt cx="0" cy="0"/>
        </a:xfrm>
      </p:grpSpPr>
      <p:sp>
        <p:nvSpPr>
          <p:cNvPr id="181" name="Google Shape;181;p34"/>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Pop quiz on how to read a floor plan</a:t>
            </a:r>
            <a:endParaRPr/>
          </a:p>
        </p:txBody>
      </p:sp>
      <p:grpSp>
        <p:nvGrpSpPr>
          <p:cNvPr id="182" name="Google Shape;182;p34"/>
          <p:cNvGrpSpPr/>
          <p:nvPr/>
        </p:nvGrpSpPr>
        <p:grpSpPr>
          <a:xfrm>
            <a:off x="3336900" y="220450"/>
            <a:ext cx="2470196" cy="4053655"/>
            <a:chOff x="427850" y="175475"/>
            <a:chExt cx="2470196" cy="4053655"/>
          </a:xfrm>
        </p:grpSpPr>
        <p:pic>
          <p:nvPicPr>
            <p:cNvPr id="183" name="Google Shape;183;p34"/>
            <p:cNvPicPr preferRelativeResize="0"/>
            <p:nvPr/>
          </p:nvPicPr>
          <p:blipFill>
            <a:blip r:embed="rId3">
              <a:alphaModFix/>
            </a:blip>
            <a:stretch>
              <a:fillRect/>
            </a:stretch>
          </p:blipFill>
          <p:spPr>
            <a:xfrm>
              <a:off x="427850" y="175475"/>
              <a:ext cx="2470196" cy="4053655"/>
            </a:xfrm>
            <a:prstGeom prst="rect">
              <a:avLst/>
            </a:prstGeom>
            <a:noFill/>
            <a:ln>
              <a:noFill/>
            </a:ln>
          </p:spPr>
        </p:pic>
        <p:cxnSp>
          <p:nvCxnSpPr>
            <p:cNvPr id="184" name="Google Shape;184;p34"/>
            <p:cNvCxnSpPr/>
            <p:nvPr/>
          </p:nvCxnSpPr>
          <p:spPr>
            <a:xfrm rot="10800000">
              <a:off x="910600" y="1164200"/>
              <a:ext cx="0" cy="2422200"/>
            </a:xfrm>
            <a:prstGeom prst="straightConnector1">
              <a:avLst/>
            </a:prstGeom>
            <a:noFill/>
            <a:ln cap="flat" cmpd="sng" w="38100">
              <a:solidFill>
                <a:srgbClr val="E45649"/>
              </a:solidFill>
              <a:prstDash val="solid"/>
              <a:round/>
              <a:headEnd len="med" w="med" type="none"/>
              <a:tailEnd len="med" w="med" type="none"/>
            </a:ln>
          </p:spPr>
        </p:cxnSp>
        <p:grpSp>
          <p:nvGrpSpPr>
            <p:cNvPr id="185" name="Google Shape;185;p34"/>
            <p:cNvGrpSpPr/>
            <p:nvPr/>
          </p:nvGrpSpPr>
          <p:grpSpPr>
            <a:xfrm>
              <a:off x="796300" y="1061250"/>
              <a:ext cx="1734850" cy="228600"/>
              <a:chOff x="796300" y="1061250"/>
              <a:chExt cx="1734850" cy="228600"/>
            </a:xfrm>
          </p:grpSpPr>
          <p:cxnSp>
            <p:nvCxnSpPr>
              <p:cNvPr id="186" name="Google Shape;186;p34"/>
              <p:cNvCxnSpPr/>
              <p:nvPr/>
            </p:nvCxnSpPr>
            <p:spPr>
              <a:xfrm>
                <a:off x="893775" y="1175550"/>
                <a:ext cx="1619100" cy="0"/>
              </a:xfrm>
              <a:prstGeom prst="straightConnector1">
                <a:avLst/>
              </a:prstGeom>
              <a:noFill/>
              <a:ln cap="flat" cmpd="sng" w="38100">
                <a:solidFill>
                  <a:srgbClr val="E45649"/>
                </a:solidFill>
                <a:prstDash val="solid"/>
                <a:round/>
                <a:headEnd len="med" w="med" type="none"/>
                <a:tailEnd len="med" w="med" type="none"/>
              </a:ln>
            </p:spPr>
          </p:cxnSp>
          <p:sp>
            <p:nvSpPr>
              <p:cNvPr id="187" name="Google Shape;187;p34"/>
              <p:cNvSpPr/>
              <p:nvPr/>
            </p:nvSpPr>
            <p:spPr>
              <a:xfrm>
                <a:off x="796300" y="1061250"/>
                <a:ext cx="228600" cy="228600"/>
              </a:xfrm>
              <a:prstGeom prst="ellipse">
                <a:avLst/>
              </a:prstGeom>
              <a:solidFill>
                <a:schemeClr val="lt1"/>
              </a:solidFill>
              <a:ln cap="flat" cmpd="sng" w="3810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4"/>
              <p:cNvSpPr/>
              <p:nvPr/>
            </p:nvSpPr>
            <p:spPr>
              <a:xfrm>
                <a:off x="2302550" y="1061250"/>
                <a:ext cx="228600" cy="228600"/>
              </a:xfrm>
              <a:prstGeom prst="ellipse">
                <a:avLst/>
              </a:prstGeom>
              <a:solidFill>
                <a:schemeClr val="lt1"/>
              </a:solidFill>
              <a:ln cap="flat" cmpd="sng" w="3810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4"/>
              <p:cNvSpPr/>
              <p:nvPr/>
            </p:nvSpPr>
            <p:spPr>
              <a:xfrm>
                <a:off x="1549425" y="1061250"/>
                <a:ext cx="228600" cy="228600"/>
              </a:xfrm>
              <a:prstGeom prst="ellipse">
                <a:avLst/>
              </a:prstGeom>
              <a:solidFill>
                <a:schemeClr val="lt1"/>
              </a:solidFill>
              <a:ln cap="flat" cmpd="sng" w="3810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0" name="Google Shape;190;p34"/>
            <p:cNvCxnSpPr/>
            <p:nvPr/>
          </p:nvCxnSpPr>
          <p:spPr>
            <a:xfrm>
              <a:off x="893775" y="1888388"/>
              <a:ext cx="1619100" cy="0"/>
            </a:xfrm>
            <a:prstGeom prst="straightConnector1">
              <a:avLst/>
            </a:prstGeom>
            <a:noFill/>
            <a:ln cap="flat" cmpd="sng" w="38100">
              <a:solidFill>
                <a:srgbClr val="E45649"/>
              </a:solidFill>
              <a:prstDash val="solid"/>
              <a:round/>
              <a:headEnd len="med" w="med" type="none"/>
              <a:tailEnd len="med" w="med" type="none"/>
            </a:ln>
          </p:spPr>
        </p:cxnSp>
        <p:sp>
          <p:nvSpPr>
            <p:cNvPr id="191" name="Google Shape;191;p34"/>
            <p:cNvSpPr/>
            <p:nvPr/>
          </p:nvSpPr>
          <p:spPr>
            <a:xfrm>
              <a:off x="796300" y="3470775"/>
              <a:ext cx="228600" cy="228600"/>
            </a:xfrm>
            <a:prstGeom prst="ellipse">
              <a:avLst/>
            </a:prstGeom>
            <a:solidFill>
              <a:schemeClr val="lt1"/>
            </a:solidFill>
            <a:ln cap="flat" cmpd="sng" w="3810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a:off x="796300" y="1774088"/>
              <a:ext cx="228600" cy="228600"/>
            </a:xfrm>
            <a:prstGeom prst="ellipse">
              <a:avLst/>
            </a:prstGeom>
            <a:solidFill>
              <a:schemeClr val="lt1"/>
            </a:solidFill>
            <a:ln cap="flat" cmpd="sng" w="3810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p:nvPr/>
          </p:nvSpPr>
          <p:spPr>
            <a:xfrm>
              <a:off x="2302550" y="1774088"/>
              <a:ext cx="228600" cy="228600"/>
            </a:xfrm>
            <a:prstGeom prst="ellipse">
              <a:avLst/>
            </a:prstGeom>
            <a:solidFill>
              <a:schemeClr val="lt1"/>
            </a:solidFill>
            <a:ln cap="flat" cmpd="sng" w="3810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4"/>
            <p:cNvSpPr/>
            <p:nvPr/>
          </p:nvSpPr>
          <p:spPr>
            <a:xfrm>
              <a:off x="1549425" y="1774088"/>
              <a:ext cx="228600" cy="228600"/>
            </a:xfrm>
            <a:prstGeom prst="ellipse">
              <a:avLst/>
            </a:prstGeom>
            <a:solidFill>
              <a:schemeClr val="lt1"/>
            </a:solidFill>
            <a:ln cap="flat" cmpd="sng" w="3810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 name="Google Shape;195;p34"/>
            <p:cNvCxnSpPr>
              <a:endCxn id="196" idx="6"/>
            </p:cNvCxnSpPr>
            <p:nvPr/>
          </p:nvCxnSpPr>
          <p:spPr>
            <a:xfrm>
              <a:off x="893625" y="2772625"/>
              <a:ext cx="884400" cy="0"/>
            </a:xfrm>
            <a:prstGeom prst="straightConnector1">
              <a:avLst/>
            </a:prstGeom>
            <a:noFill/>
            <a:ln cap="flat" cmpd="sng" w="38100">
              <a:solidFill>
                <a:srgbClr val="E45649"/>
              </a:solidFill>
              <a:prstDash val="solid"/>
              <a:round/>
              <a:headEnd len="med" w="med" type="none"/>
              <a:tailEnd len="med" w="med" type="none"/>
            </a:ln>
          </p:spPr>
        </p:cxnSp>
        <p:sp>
          <p:nvSpPr>
            <p:cNvPr id="197" name="Google Shape;197;p34"/>
            <p:cNvSpPr/>
            <p:nvPr/>
          </p:nvSpPr>
          <p:spPr>
            <a:xfrm>
              <a:off x="796300" y="2658325"/>
              <a:ext cx="228600" cy="228600"/>
            </a:xfrm>
            <a:prstGeom prst="ellipse">
              <a:avLst/>
            </a:prstGeom>
            <a:solidFill>
              <a:schemeClr val="lt1"/>
            </a:solidFill>
            <a:ln cap="flat" cmpd="sng" w="3810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4"/>
            <p:cNvSpPr/>
            <p:nvPr/>
          </p:nvSpPr>
          <p:spPr>
            <a:xfrm>
              <a:off x="1549425" y="2658325"/>
              <a:ext cx="228600" cy="228600"/>
            </a:xfrm>
            <a:prstGeom prst="ellipse">
              <a:avLst/>
            </a:prstGeom>
            <a:solidFill>
              <a:schemeClr val="lt1"/>
            </a:solidFill>
            <a:ln cap="flat" cmpd="sng" w="3810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7"/>
          <p:cNvSpPr txBox="1"/>
          <p:nvPr>
            <p:ph type="title"/>
          </p:nvPr>
        </p:nvSpPr>
        <p:spPr>
          <a:xfrm>
            <a:off x="457200" y="1035450"/>
            <a:ext cx="82296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First, Quick Recap on HTML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5"/>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Relative path from </a:t>
            </a:r>
            <a:r>
              <a:rPr b="1" lang="en">
                <a:solidFill>
                  <a:srgbClr val="6191C2"/>
                </a:solidFill>
                <a:latin typeface="Roboto Mono"/>
                <a:ea typeface="Roboto Mono"/>
                <a:cs typeface="Roboto Mono"/>
                <a:sym typeface="Roboto Mono"/>
              </a:rPr>
              <a:t>index.html</a:t>
            </a:r>
            <a:r>
              <a:rPr lang="en"/>
              <a:t> to </a:t>
            </a:r>
            <a:r>
              <a:rPr b="1" lang="en">
                <a:solidFill>
                  <a:srgbClr val="6191C2"/>
                </a:solidFill>
                <a:latin typeface="Roboto Mono"/>
                <a:ea typeface="Roboto Mono"/>
                <a:cs typeface="Roboto Mono"/>
                <a:sym typeface="Roboto Mono"/>
              </a:rPr>
              <a:t>assets/images/otter.jpg</a:t>
            </a:r>
            <a:endParaRPr b="1">
              <a:solidFill>
                <a:srgbClr val="6191C2"/>
              </a:solidFill>
              <a:latin typeface="Roboto Mono"/>
              <a:ea typeface="Roboto Mono"/>
              <a:cs typeface="Roboto Mono"/>
              <a:sym typeface="Roboto Mono"/>
            </a:endParaRPr>
          </a:p>
        </p:txBody>
      </p:sp>
      <p:sp>
        <p:nvSpPr>
          <p:cNvPr id="203" name="Google Shape;203;p35"/>
          <p:cNvSpPr txBox="1"/>
          <p:nvPr/>
        </p:nvSpPr>
        <p:spPr>
          <a:xfrm>
            <a:off x="502925" y="457200"/>
            <a:ext cx="2651700" cy="37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6191C2"/>
                </a:solidFill>
                <a:latin typeface="Roboto Mono"/>
                <a:ea typeface="Roboto Mono"/>
                <a:cs typeface="Roboto Mono"/>
                <a:sym typeface="Roboto Mono"/>
              </a:rPr>
              <a:t>assets</a:t>
            </a:r>
            <a:endParaRPr sz="1300">
              <a:solidFill>
                <a:srgbClr val="535353"/>
              </a:solidFill>
              <a:latin typeface="Roboto Mono"/>
              <a:ea typeface="Roboto Mono"/>
              <a:cs typeface="Roboto Mono"/>
              <a:sym typeface="Roboto Mono"/>
            </a:endParaRPr>
          </a:p>
          <a:p>
            <a:pPr indent="0" lvl="0" marL="0" rtl="0" algn="l">
              <a:spcBef>
                <a:spcPts val="0"/>
              </a:spcBef>
              <a:spcAft>
                <a:spcPts val="0"/>
              </a:spcAft>
              <a:buNone/>
            </a:pPr>
            <a:r>
              <a:t/>
            </a:r>
            <a:endParaRPr sz="1300">
              <a:latin typeface="Roboto Mono"/>
              <a:ea typeface="Roboto Mono"/>
              <a:cs typeface="Roboto Mono"/>
              <a:sym typeface="Roboto Mono"/>
            </a:endParaRPr>
          </a:p>
          <a:p>
            <a:pPr indent="0" lvl="0" marL="0" rtl="0" algn="l">
              <a:spcBef>
                <a:spcPts val="0"/>
              </a:spcBef>
              <a:spcAft>
                <a:spcPts val="0"/>
              </a:spcAft>
              <a:buNone/>
            </a:pPr>
            <a:r>
              <a:rPr lang="en" sz="1300">
                <a:latin typeface="Roboto Mono"/>
                <a:ea typeface="Roboto Mono"/>
                <a:cs typeface="Roboto Mono"/>
                <a:sym typeface="Roboto Mono"/>
              </a:rPr>
              <a:t>    </a:t>
            </a:r>
            <a:r>
              <a:rPr b="1" lang="en" sz="1300">
                <a:solidFill>
                  <a:srgbClr val="6191C2"/>
                </a:solidFill>
                <a:latin typeface="Roboto Mono"/>
                <a:ea typeface="Roboto Mono"/>
                <a:cs typeface="Roboto Mono"/>
                <a:sym typeface="Roboto Mono"/>
              </a:rPr>
              <a:t>images</a:t>
            </a:r>
            <a:endParaRPr sz="1300">
              <a:solidFill>
                <a:srgbClr val="535353"/>
              </a:solidFill>
              <a:latin typeface="Roboto Mono"/>
              <a:ea typeface="Roboto Mono"/>
              <a:cs typeface="Roboto Mono"/>
              <a:sym typeface="Roboto Mono"/>
            </a:endParaRPr>
          </a:p>
          <a:p>
            <a:pPr indent="0" lvl="0" marL="0" rtl="0" algn="l">
              <a:spcBef>
                <a:spcPts val="0"/>
              </a:spcBef>
              <a:spcAft>
                <a:spcPts val="0"/>
              </a:spcAft>
              <a:buNone/>
            </a:pPr>
            <a:r>
              <a:t/>
            </a:r>
            <a:endParaRPr sz="1300">
              <a:latin typeface="Roboto Mono"/>
              <a:ea typeface="Roboto Mono"/>
              <a:cs typeface="Roboto Mono"/>
              <a:sym typeface="Roboto Mono"/>
            </a:endParaRPr>
          </a:p>
          <a:p>
            <a:pPr indent="0" lvl="0" marL="0" rtl="0" algn="l">
              <a:spcBef>
                <a:spcPts val="0"/>
              </a:spcBef>
              <a:spcAft>
                <a:spcPts val="0"/>
              </a:spcAft>
              <a:buNone/>
            </a:pPr>
            <a:r>
              <a:rPr lang="en" sz="1300">
                <a:solidFill>
                  <a:srgbClr val="CCCCCC"/>
                </a:solidFill>
                <a:latin typeface="Roboto Mono"/>
                <a:ea typeface="Roboto Mono"/>
                <a:cs typeface="Roboto Mono"/>
                <a:sym typeface="Roboto Mono"/>
              </a:rPr>
              <a:t>        </a:t>
            </a:r>
            <a:r>
              <a:rPr b="1" lang="en" sz="1300">
                <a:solidFill>
                  <a:srgbClr val="CCCCCC"/>
                </a:solidFill>
                <a:latin typeface="Roboto Mono"/>
                <a:ea typeface="Roboto Mono"/>
                <a:cs typeface="Roboto Mono"/>
                <a:sym typeface="Roboto Mono"/>
              </a:rPr>
              <a:t>otter.jpg</a:t>
            </a:r>
            <a:endParaRPr b="1" sz="1300">
              <a:solidFill>
                <a:srgbClr val="CCCCCC"/>
              </a:solidFill>
              <a:latin typeface="Roboto Mono"/>
              <a:ea typeface="Roboto Mono"/>
              <a:cs typeface="Roboto Mono"/>
              <a:sym typeface="Roboto Mono"/>
            </a:endParaRPr>
          </a:p>
          <a:p>
            <a:pPr indent="0" lvl="0" marL="0" rtl="0" algn="l">
              <a:spcBef>
                <a:spcPts val="0"/>
              </a:spcBef>
              <a:spcAft>
                <a:spcPts val="0"/>
              </a:spcAft>
              <a:buNone/>
            </a:pPr>
            <a:r>
              <a:t/>
            </a:r>
            <a:endParaRPr sz="1300">
              <a:latin typeface="Roboto Mono"/>
              <a:ea typeface="Roboto Mono"/>
              <a:cs typeface="Roboto Mono"/>
              <a:sym typeface="Roboto Mono"/>
            </a:endParaRPr>
          </a:p>
          <a:p>
            <a:pPr indent="0" lvl="0" marL="0" rtl="0" algn="l">
              <a:spcBef>
                <a:spcPts val="0"/>
              </a:spcBef>
              <a:spcAft>
                <a:spcPts val="0"/>
              </a:spcAft>
              <a:buNone/>
            </a:pPr>
            <a:r>
              <a:rPr lang="en" sz="1300">
                <a:latin typeface="Roboto Mono"/>
                <a:ea typeface="Roboto Mono"/>
                <a:cs typeface="Roboto Mono"/>
                <a:sym typeface="Roboto Mono"/>
              </a:rPr>
              <a:t>    </a:t>
            </a:r>
            <a:r>
              <a:rPr b="1" lang="en" sz="1300">
                <a:solidFill>
                  <a:srgbClr val="6191C2"/>
                </a:solidFill>
                <a:latin typeface="Roboto Mono"/>
                <a:ea typeface="Roboto Mono"/>
                <a:cs typeface="Roboto Mono"/>
                <a:sym typeface="Roboto Mono"/>
              </a:rPr>
              <a:t>scripts</a:t>
            </a:r>
            <a:endParaRPr sz="1300">
              <a:solidFill>
                <a:srgbClr val="535353"/>
              </a:solidFill>
              <a:latin typeface="Roboto Mono"/>
              <a:ea typeface="Roboto Mono"/>
              <a:cs typeface="Roboto Mono"/>
              <a:sym typeface="Roboto Mono"/>
            </a:endParaRPr>
          </a:p>
          <a:p>
            <a:pPr indent="0" lvl="0" marL="0" rtl="0" algn="l">
              <a:spcBef>
                <a:spcPts val="0"/>
              </a:spcBef>
              <a:spcAft>
                <a:spcPts val="0"/>
              </a:spcAft>
              <a:buNone/>
            </a:pPr>
            <a:r>
              <a:t/>
            </a:r>
            <a:endParaRPr sz="1300">
              <a:latin typeface="Roboto Mono"/>
              <a:ea typeface="Roboto Mono"/>
              <a:cs typeface="Roboto Mono"/>
              <a:sym typeface="Roboto Mono"/>
            </a:endParaRPr>
          </a:p>
          <a:p>
            <a:pPr indent="0" lvl="0" marL="0" rtl="0" algn="l">
              <a:spcBef>
                <a:spcPts val="0"/>
              </a:spcBef>
              <a:spcAft>
                <a:spcPts val="0"/>
              </a:spcAft>
              <a:buNone/>
            </a:pPr>
            <a:r>
              <a:rPr lang="en" sz="1300">
                <a:latin typeface="Roboto Mono"/>
                <a:ea typeface="Roboto Mono"/>
                <a:cs typeface="Roboto Mono"/>
                <a:sym typeface="Roboto Mono"/>
              </a:rPr>
              <a:t>    </a:t>
            </a:r>
            <a:r>
              <a:rPr b="1" lang="en" sz="1300">
                <a:solidFill>
                  <a:srgbClr val="6191C2"/>
                </a:solidFill>
                <a:latin typeface="Roboto Mono"/>
                <a:ea typeface="Roboto Mono"/>
                <a:cs typeface="Roboto Mono"/>
                <a:sym typeface="Roboto Mono"/>
              </a:rPr>
              <a:t>styles</a:t>
            </a:r>
            <a:endParaRPr sz="1300">
              <a:solidFill>
                <a:srgbClr val="535353"/>
              </a:solidFill>
              <a:latin typeface="Roboto Mono"/>
              <a:ea typeface="Roboto Mono"/>
              <a:cs typeface="Roboto Mono"/>
              <a:sym typeface="Roboto Mono"/>
            </a:endParaRPr>
          </a:p>
          <a:p>
            <a:pPr indent="0" lvl="0" marL="0" rtl="0" algn="l">
              <a:spcBef>
                <a:spcPts val="0"/>
              </a:spcBef>
              <a:spcAft>
                <a:spcPts val="0"/>
              </a:spcAft>
              <a:buNone/>
            </a:pPr>
            <a:r>
              <a:t/>
            </a:r>
            <a:endParaRPr sz="1300">
              <a:latin typeface="Roboto Mono"/>
              <a:ea typeface="Roboto Mono"/>
              <a:cs typeface="Roboto Mono"/>
              <a:sym typeface="Roboto Mono"/>
            </a:endParaRPr>
          </a:p>
          <a:p>
            <a:pPr indent="0" lvl="0" marL="0" rtl="0" algn="l">
              <a:spcBef>
                <a:spcPts val="0"/>
              </a:spcBef>
              <a:spcAft>
                <a:spcPts val="0"/>
              </a:spcAft>
              <a:buNone/>
            </a:pPr>
            <a:r>
              <a:rPr b="1" lang="en" sz="1300">
                <a:solidFill>
                  <a:srgbClr val="6191C2"/>
                </a:solidFill>
                <a:latin typeface="Roboto Mono"/>
                <a:ea typeface="Roboto Mono"/>
                <a:cs typeface="Roboto Mono"/>
                <a:sym typeface="Roboto Mono"/>
              </a:rPr>
              <a:t>otters</a:t>
            </a:r>
            <a:endParaRPr sz="1300">
              <a:solidFill>
                <a:srgbClr val="535353"/>
              </a:solidFill>
              <a:latin typeface="Roboto Mono"/>
              <a:ea typeface="Roboto Mono"/>
              <a:cs typeface="Roboto Mono"/>
              <a:sym typeface="Roboto Mono"/>
            </a:endParaRPr>
          </a:p>
          <a:p>
            <a:pPr indent="0" lvl="0" marL="0" rtl="0" algn="l">
              <a:spcBef>
                <a:spcPts val="0"/>
              </a:spcBef>
              <a:spcAft>
                <a:spcPts val="0"/>
              </a:spcAft>
              <a:buNone/>
            </a:pPr>
            <a:r>
              <a:t/>
            </a:r>
            <a:endParaRPr sz="1300">
              <a:solidFill>
                <a:srgbClr val="CCCC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CCCCCC"/>
                </a:solidFill>
                <a:latin typeface="Roboto Mono"/>
                <a:ea typeface="Roboto Mono"/>
                <a:cs typeface="Roboto Mono"/>
                <a:sym typeface="Roboto Mono"/>
              </a:rPr>
              <a:t>    </a:t>
            </a:r>
            <a:r>
              <a:rPr b="1" lang="en" sz="1300">
                <a:solidFill>
                  <a:srgbClr val="CCCCCC"/>
                </a:solidFill>
                <a:latin typeface="Roboto Mono"/>
                <a:ea typeface="Roboto Mono"/>
                <a:cs typeface="Roboto Mono"/>
                <a:sym typeface="Roboto Mono"/>
              </a:rPr>
              <a:t>otter-1.html</a:t>
            </a:r>
            <a:endParaRPr b="1" sz="1300">
              <a:solidFill>
                <a:srgbClr val="CCCCCC"/>
              </a:solidFill>
              <a:latin typeface="Roboto Mono"/>
              <a:ea typeface="Roboto Mono"/>
              <a:cs typeface="Roboto Mono"/>
              <a:sym typeface="Roboto Mono"/>
            </a:endParaRPr>
          </a:p>
          <a:p>
            <a:pPr indent="0" lvl="0" marL="0" rtl="0" algn="l">
              <a:spcBef>
                <a:spcPts val="0"/>
              </a:spcBef>
              <a:spcAft>
                <a:spcPts val="0"/>
              </a:spcAft>
              <a:buNone/>
            </a:pPr>
            <a:r>
              <a:t/>
            </a:r>
            <a:endParaRPr sz="1300">
              <a:solidFill>
                <a:srgbClr val="CCCC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CCCCCC"/>
                </a:solidFill>
                <a:latin typeface="Roboto Mono"/>
                <a:ea typeface="Roboto Mono"/>
                <a:cs typeface="Roboto Mono"/>
                <a:sym typeface="Roboto Mono"/>
              </a:rPr>
              <a:t>    </a:t>
            </a:r>
            <a:r>
              <a:rPr b="1" lang="en" sz="1300">
                <a:solidFill>
                  <a:srgbClr val="CCCCCC"/>
                </a:solidFill>
                <a:latin typeface="Roboto Mono"/>
                <a:ea typeface="Roboto Mono"/>
                <a:cs typeface="Roboto Mono"/>
                <a:sym typeface="Roboto Mono"/>
              </a:rPr>
              <a:t>otter-2.html</a:t>
            </a:r>
            <a:endParaRPr b="1" sz="1300">
              <a:solidFill>
                <a:srgbClr val="CCCCCC"/>
              </a:solidFill>
              <a:latin typeface="Roboto Mono"/>
              <a:ea typeface="Roboto Mono"/>
              <a:cs typeface="Roboto Mono"/>
              <a:sym typeface="Roboto Mono"/>
            </a:endParaRPr>
          </a:p>
          <a:p>
            <a:pPr indent="0" lvl="0" marL="0" rtl="0" algn="l">
              <a:spcBef>
                <a:spcPts val="0"/>
              </a:spcBef>
              <a:spcAft>
                <a:spcPts val="0"/>
              </a:spcAft>
              <a:buNone/>
            </a:pPr>
            <a:r>
              <a:t/>
            </a:r>
            <a:endParaRPr sz="1300">
              <a:solidFill>
                <a:srgbClr val="535353"/>
              </a:solidFill>
              <a:latin typeface="Roboto Mono"/>
              <a:ea typeface="Roboto Mono"/>
              <a:cs typeface="Roboto Mono"/>
              <a:sym typeface="Roboto Mono"/>
            </a:endParaRPr>
          </a:p>
          <a:p>
            <a:pPr indent="0" lvl="0" marL="0" rtl="0" algn="l">
              <a:spcBef>
                <a:spcPts val="0"/>
              </a:spcBef>
              <a:spcAft>
                <a:spcPts val="0"/>
              </a:spcAft>
              <a:buNone/>
            </a:pPr>
            <a:r>
              <a:rPr b="1" lang="en" sz="1300">
                <a:solidFill>
                  <a:srgbClr val="535353"/>
                </a:solidFill>
                <a:latin typeface="Roboto Mono"/>
                <a:ea typeface="Roboto Mono"/>
                <a:cs typeface="Roboto Mono"/>
                <a:sym typeface="Roboto Mono"/>
              </a:rPr>
              <a:t>index.html</a:t>
            </a:r>
            <a:endParaRPr sz="1300">
              <a:solidFill>
                <a:srgbClr val="535353"/>
              </a:solidFill>
              <a:latin typeface="Roboto Mono"/>
              <a:ea typeface="Roboto Mono"/>
              <a:cs typeface="Roboto Mono"/>
              <a:sym typeface="Roboto Mono"/>
            </a:endParaRPr>
          </a:p>
        </p:txBody>
      </p:sp>
      <p:sp>
        <p:nvSpPr>
          <p:cNvPr id="204" name="Google Shape;204;p35"/>
          <p:cNvSpPr/>
          <p:nvPr/>
        </p:nvSpPr>
        <p:spPr>
          <a:xfrm>
            <a:off x="504575" y="3655325"/>
            <a:ext cx="1194300" cy="365700"/>
          </a:xfrm>
          <a:prstGeom prst="rect">
            <a:avLst/>
          </a:prstGeom>
          <a:noFill/>
          <a:ln cap="flat" cmpd="sng" w="1905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 name="Google Shape;205;p35"/>
          <p:cNvCxnSpPr>
            <a:stCxn id="204" idx="1"/>
            <a:endCxn id="206" idx="1"/>
          </p:cNvCxnSpPr>
          <p:nvPr/>
        </p:nvCxnSpPr>
        <p:spPr>
          <a:xfrm flipH="1" rot="10800000">
            <a:off x="504575" y="640175"/>
            <a:ext cx="600" cy="3198000"/>
          </a:xfrm>
          <a:prstGeom prst="bentConnector3">
            <a:avLst>
              <a:gd fmla="val -39687500" name="adj1"/>
            </a:avLst>
          </a:prstGeom>
          <a:noFill/>
          <a:ln cap="flat" cmpd="sng" w="19050">
            <a:solidFill>
              <a:srgbClr val="E45649"/>
            </a:solidFill>
            <a:prstDash val="solid"/>
            <a:round/>
            <a:headEnd len="med" w="med" type="none"/>
            <a:tailEnd len="med" w="med" type="triangle"/>
          </a:ln>
        </p:spPr>
      </p:cxnSp>
      <p:cxnSp>
        <p:nvCxnSpPr>
          <p:cNvPr id="207" name="Google Shape;207;p35"/>
          <p:cNvCxnSpPr>
            <a:stCxn id="206" idx="3"/>
            <a:endCxn id="208" idx="3"/>
          </p:cNvCxnSpPr>
          <p:nvPr/>
        </p:nvCxnSpPr>
        <p:spPr>
          <a:xfrm>
            <a:off x="1293585" y="640050"/>
            <a:ext cx="370800" cy="406200"/>
          </a:xfrm>
          <a:prstGeom prst="bentConnector3">
            <a:avLst>
              <a:gd fmla="val 164196" name="adj1"/>
            </a:avLst>
          </a:prstGeom>
          <a:noFill/>
          <a:ln cap="flat" cmpd="sng" w="19050">
            <a:solidFill>
              <a:srgbClr val="E45649"/>
            </a:solidFill>
            <a:prstDash val="solid"/>
            <a:round/>
            <a:headEnd len="med" w="med" type="none"/>
            <a:tailEnd len="med" w="med" type="triangle"/>
          </a:ln>
        </p:spPr>
      </p:cxnSp>
      <p:cxnSp>
        <p:nvCxnSpPr>
          <p:cNvPr id="209" name="Google Shape;209;p35"/>
          <p:cNvCxnSpPr>
            <a:stCxn id="208" idx="1"/>
            <a:endCxn id="210" idx="1"/>
          </p:cNvCxnSpPr>
          <p:nvPr/>
        </p:nvCxnSpPr>
        <p:spPr>
          <a:xfrm>
            <a:off x="875300" y="1046375"/>
            <a:ext cx="404700" cy="408900"/>
          </a:xfrm>
          <a:prstGeom prst="bentConnector3">
            <a:avLst>
              <a:gd fmla="val -58840" name="adj1"/>
            </a:avLst>
          </a:prstGeom>
          <a:noFill/>
          <a:ln cap="flat" cmpd="sng" w="19050">
            <a:solidFill>
              <a:srgbClr val="E45649"/>
            </a:solidFill>
            <a:prstDash val="solid"/>
            <a:round/>
            <a:headEnd len="med" w="med" type="none"/>
            <a:tailEnd len="med" w="med" type="triangle"/>
          </a:ln>
        </p:spPr>
      </p:cxnSp>
      <p:sp>
        <p:nvSpPr>
          <p:cNvPr id="211" name="Google Shape;211;p35"/>
          <p:cNvSpPr txBox="1"/>
          <p:nvPr/>
        </p:nvSpPr>
        <p:spPr>
          <a:xfrm>
            <a:off x="3247825" y="3819000"/>
            <a:ext cx="5394900" cy="410100"/>
          </a:xfrm>
          <a:prstGeom prst="rect">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535353"/>
                </a:solidFill>
                <a:latin typeface="Roboto Mono"/>
                <a:ea typeface="Roboto Mono"/>
                <a:cs typeface="Roboto Mono"/>
                <a:sym typeface="Roboto Mono"/>
              </a:rPr>
              <a:t>index.html</a:t>
            </a:r>
            <a:endParaRPr b="1">
              <a:solidFill>
                <a:srgbClr val="535353"/>
              </a:solidFill>
              <a:latin typeface="Roboto Mono"/>
              <a:ea typeface="Roboto Mono"/>
              <a:cs typeface="Roboto Mono"/>
              <a:sym typeface="Roboto Mono"/>
            </a:endParaRPr>
          </a:p>
        </p:txBody>
      </p:sp>
      <p:sp>
        <p:nvSpPr>
          <p:cNvPr id="212" name="Google Shape;212;p35"/>
          <p:cNvSpPr txBox="1"/>
          <p:nvPr/>
        </p:nvSpPr>
        <p:spPr>
          <a:xfrm>
            <a:off x="3247825" y="457200"/>
            <a:ext cx="5394900" cy="33618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D9D9D9"/>
                </a:solidFill>
                <a:latin typeface="Roboto Mono"/>
                <a:ea typeface="Roboto Mono"/>
                <a:cs typeface="Roboto Mono"/>
                <a:sym typeface="Roboto Mono"/>
              </a:rPr>
              <a:t>&lt;!doctype html&gt;</a:t>
            </a:r>
            <a:endParaRPr sz="1000">
              <a:solidFill>
                <a:srgbClr val="D9D9D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D9D9D9"/>
                </a:solidFill>
                <a:latin typeface="Roboto Mono"/>
                <a:ea typeface="Roboto Mono"/>
                <a:cs typeface="Roboto Mono"/>
                <a:sym typeface="Roboto Mono"/>
              </a:rPr>
              <a:t>&lt;html&gt;</a:t>
            </a:r>
            <a:endParaRPr sz="1000">
              <a:solidFill>
                <a:srgbClr val="D9D9D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D9D9D9"/>
                </a:solidFill>
                <a:latin typeface="Roboto Mono"/>
                <a:ea typeface="Roboto Mono"/>
                <a:cs typeface="Roboto Mono"/>
                <a:sym typeface="Roboto Mono"/>
              </a:rPr>
              <a:t>   &lt;head&gt;&lt;/head&gt;</a:t>
            </a:r>
            <a:endParaRPr sz="1000">
              <a:solidFill>
                <a:srgbClr val="D9D9D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D9D9D9"/>
                </a:solidFill>
                <a:latin typeface="Roboto Mono"/>
                <a:ea typeface="Roboto Mono"/>
                <a:cs typeface="Roboto Mono"/>
                <a:sym typeface="Roboto Mono"/>
              </a:rPr>
              <a:t>   &lt;body&gt;</a:t>
            </a:r>
            <a:endParaRPr sz="1000">
              <a:solidFill>
                <a:srgbClr val="D9D9D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D9D9D9"/>
                </a:solidFill>
                <a:latin typeface="Roboto Mono"/>
                <a:ea typeface="Roboto Mono"/>
                <a:cs typeface="Roboto Mono"/>
                <a:sym typeface="Roboto Mono"/>
              </a:rPr>
              <a:t>       &lt;h1&gt;Monterey Bay Museum&lt;/h1&gt;</a:t>
            </a:r>
            <a:endParaRPr sz="1000">
              <a:solidFill>
                <a:srgbClr val="D9D9D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D9D9D9"/>
                </a:solidFill>
                <a:latin typeface="Roboto Mono"/>
                <a:ea typeface="Roboto Mono"/>
                <a:cs typeface="Roboto Mono"/>
                <a:sym typeface="Roboto Mono"/>
              </a:rPr>
              <a:t>       &lt;p&gt;Come to see the otters!&lt;/p&gt;</a:t>
            </a:r>
            <a:endParaRPr sz="1000">
              <a:solidFill>
                <a:srgbClr val="D9D9D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D9D9D9"/>
                </a:solidFill>
                <a:latin typeface="Roboto Mono"/>
                <a:ea typeface="Roboto Mono"/>
                <a:cs typeface="Roboto Mono"/>
                <a:sym typeface="Roboto Mono"/>
              </a:rPr>
              <a:t>       &lt;ul&gt;</a:t>
            </a:r>
            <a:endParaRPr sz="1000">
              <a:solidFill>
                <a:srgbClr val="D9D9D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D9D9D9"/>
                </a:solidFill>
                <a:latin typeface="Roboto Mono"/>
                <a:ea typeface="Roboto Mono"/>
                <a:cs typeface="Roboto Mono"/>
                <a:sym typeface="Roboto Mono"/>
              </a:rPr>
              <a:t>           &lt;li&gt;&lt;a href="otters/otter-1.html"&gt;Otter 1&lt;/a&gt;&lt;/li&gt;</a:t>
            </a:r>
            <a:endParaRPr sz="1000">
              <a:solidFill>
                <a:srgbClr val="D9D9D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D9D9D9"/>
                </a:solidFill>
                <a:latin typeface="Roboto Mono"/>
                <a:ea typeface="Roboto Mono"/>
                <a:cs typeface="Roboto Mono"/>
                <a:sym typeface="Roboto Mono"/>
              </a:rPr>
              <a:t>           &lt;li&gt;&lt;a href="otters/otter-2.html"&gt;Otter 2&lt;/a&gt;&lt;/li&gt;</a:t>
            </a:r>
            <a:endParaRPr sz="1000">
              <a:solidFill>
                <a:srgbClr val="D9D9D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D9D9D9"/>
                </a:solidFill>
                <a:latin typeface="Roboto Mono"/>
                <a:ea typeface="Roboto Mono"/>
                <a:cs typeface="Roboto Mono"/>
                <a:sym typeface="Roboto Mono"/>
              </a:rPr>
              <a:t>       &lt;/ul&gt;</a:t>
            </a:r>
            <a:endParaRPr sz="1000">
              <a:solidFill>
                <a:srgbClr val="D9D9D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img</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src</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"assets/images/otter.jpg"</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width</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"200"</a:t>
            </a:r>
            <a:r>
              <a:rPr lang="en" sz="1000">
                <a:solidFill>
                  <a:srgbClr val="383A42"/>
                </a:solidFill>
                <a:latin typeface="Roboto Mono"/>
                <a:ea typeface="Roboto Mono"/>
                <a:cs typeface="Roboto Mono"/>
                <a:sym typeface="Roboto Mono"/>
              </a:rPr>
              <a:t> /&gt;</a:t>
            </a:r>
            <a:endParaRPr sz="10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D9D9D9"/>
                </a:solidFill>
                <a:latin typeface="Roboto Mono"/>
                <a:ea typeface="Roboto Mono"/>
                <a:cs typeface="Roboto Mono"/>
                <a:sym typeface="Roboto Mono"/>
              </a:rPr>
              <a:t>   &lt;/body&gt;</a:t>
            </a:r>
            <a:endParaRPr sz="1000">
              <a:solidFill>
                <a:srgbClr val="D9D9D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D9D9D9"/>
                </a:solidFill>
                <a:latin typeface="Roboto Mono"/>
                <a:ea typeface="Roboto Mono"/>
                <a:cs typeface="Roboto Mono"/>
                <a:sym typeface="Roboto Mono"/>
              </a:rPr>
              <a:t>&lt;/html&gt;</a:t>
            </a:r>
            <a:endParaRPr sz="1000">
              <a:solidFill>
                <a:srgbClr val="D9D9D9"/>
              </a:solidFill>
              <a:latin typeface="Roboto Mono"/>
              <a:ea typeface="Roboto Mono"/>
              <a:cs typeface="Roboto Mono"/>
              <a:sym typeface="Roboto Mono"/>
            </a:endParaRPr>
          </a:p>
        </p:txBody>
      </p:sp>
      <p:sp>
        <p:nvSpPr>
          <p:cNvPr id="213" name="Google Shape;213;p35"/>
          <p:cNvSpPr/>
          <p:nvPr/>
        </p:nvSpPr>
        <p:spPr>
          <a:xfrm>
            <a:off x="155668" y="2124875"/>
            <a:ext cx="228600" cy="228600"/>
          </a:xfrm>
          <a:prstGeom prst="ellipse">
            <a:avLst/>
          </a:prstGeom>
          <a:solidFill>
            <a:srgbClr val="E4564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rPr>
              <a:t>1</a:t>
            </a:r>
            <a:endParaRPr>
              <a:solidFill>
                <a:srgbClr val="FFFFFF"/>
              </a:solidFill>
            </a:endParaRPr>
          </a:p>
        </p:txBody>
      </p:sp>
      <p:sp>
        <p:nvSpPr>
          <p:cNvPr id="214" name="Google Shape;214;p35"/>
          <p:cNvSpPr/>
          <p:nvPr/>
        </p:nvSpPr>
        <p:spPr>
          <a:xfrm>
            <a:off x="523230" y="1343650"/>
            <a:ext cx="228600" cy="228600"/>
          </a:xfrm>
          <a:prstGeom prst="ellipse">
            <a:avLst/>
          </a:prstGeom>
          <a:solidFill>
            <a:srgbClr val="E4564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rPr>
              <a:t>3</a:t>
            </a:r>
            <a:endParaRPr>
              <a:solidFill>
                <a:srgbClr val="FFFFFF"/>
              </a:solidFill>
            </a:endParaRPr>
          </a:p>
        </p:txBody>
      </p:sp>
      <p:sp>
        <p:nvSpPr>
          <p:cNvPr id="215" name="Google Shape;215;p35"/>
          <p:cNvSpPr/>
          <p:nvPr/>
        </p:nvSpPr>
        <p:spPr>
          <a:xfrm>
            <a:off x="4693950" y="2771813"/>
            <a:ext cx="228600" cy="228600"/>
          </a:xfrm>
          <a:prstGeom prst="ellipse">
            <a:avLst/>
          </a:prstGeom>
          <a:solidFill>
            <a:srgbClr val="E4564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rPr>
              <a:t>1</a:t>
            </a:r>
            <a:endParaRPr>
              <a:solidFill>
                <a:srgbClr val="FFFFFF"/>
              </a:solidFill>
            </a:endParaRPr>
          </a:p>
        </p:txBody>
      </p:sp>
      <p:sp>
        <p:nvSpPr>
          <p:cNvPr id="216" name="Google Shape;216;p35"/>
          <p:cNvSpPr/>
          <p:nvPr/>
        </p:nvSpPr>
        <p:spPr>
          <a:xfrm>
            <a:off x="5279525" y="2771813"/>
            <a:ext cx="228600" cy="228600"/>
          </a:xfrm>
          <a:prstGeom prst="ellipse">
            <a:avLst/>
          </a:prstGeom>
          <a:solidFill>
            <a:srgbClr val="E4564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rPr>
              <a:t>2</a:t>
            </a:r>
            <a:endParaRPr>
              <a:solidFill>
                <a:srgbClr val="FFFFFF"/>
              </a:solidFill>
            </a:endParaRPr>
          </a:p>
        </p:txBody>
      </p:sp>
      <p:sp>
        <p:nvSpPr>
          <p:cNvPr id="217" name="Google Shape;217;p35"/>
          <p:cNvSpPr/>
          <p:nvPr/>
        </p:nvSpPr>
        <p:spPr>
          <a:xfrm>
            <a:off x="5865100" y="2771813"/>
            <a:ext cx="228600" cy="228600"/>
          </a:xfrm>
          <a:prstGeom prst="ellipse">
            <a:avLst/>
          </a:prstGeom>
          <a:solidFill>
            <a:srgbClr val="E4564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rPr>
              <a:t>3</a:t>
            </a:r>
            <a:endParaRPr>
              <a:solidFill>
                <a:srgbClr val="FFFFFF"/>
              </a:solidFill>
            </a:endParaRPr>
          </a:p>
        </p:txBody>
      </p:sp>
      <p:sp>
        <p:nvSpPr>
          <p:cNvPr id="206" name="Google Shape;206;p35"/>
          <p:cNvSpPr/>
          <p:nvPr/>
        </p:nvSpPr>
        <p:spPr>
          <a:xfrm>
            <a:off x="504585" y="457200"/>
            <a:ext cx="789000" cy="365700"/>
          </a:xfrm>
          <a:prstGeom prst="rect">
            <a:avLst/>
          </a:prstGeom>
          <a:noFill/>
          <a:ln cap="flat" cmpd="sng" w="1905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5"/>
          <p:cNvSpPr/>
          <p:nvPr/>
        </p:nvSpPr>
        <p:spPr>
          <a:xfrm>
            <a:off x="875300" y="863525"/>
            <a:ext cx="789000" cy="365700"/>
          </a:xfrm>
          <a:prstGeom prst="rect">
            <a:avLst/>
          </a:prstGeom>
          <a:noFill/>
          <a:ln cap="flat" cmpd="sng" w="1905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5"/>
          <p:cNvSpPr/>
          <p:nvPr/>
        </p:nvSpPr>
        <p:spPr>
          <a:xfrm>
            <a:off x="1280073" y="1272460"/>
            <a:ext cx="1097400" cy="365700"/>
          </a:xfrm>
          <a:prstGeom prst="rect">
            <a:avLst/>
          </a:prstGeom>
          <a:noFill/>
          <a:ln cap="flat" cmpd="sng" w="1905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5"/>
          <p:cNvSpPr/>
          <p:nvPr/>
        </p:nvSpPr>
        <p:spPr>
          <a:xfrm>
            <a:off x="1783575" y="525750"/>
            <a:ext cx="228600" cy="228600"/>
          </a:xfrm>
          <a:prstGeom prst="ellipse">
            <a:avLst/>
          </a:prstGeom>
          <a:solidFill>
            <a:srgbClr val="E4564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rPr>
              <a:t>2</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6"/>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solidFill>
                  <a:schemeClr val="lt2"/>
                </a:solidFill>
              </a:rPr>
              <a:t>Relative path from </a:t>
            </a:r>
            <a:r>
              <a:rPr b="1" lang="en">
                <a:solidFill>
                  <a:srgbClr val="6191C2"/>
                </a:solidFill>
                <a:latin typeface="Roboto Mono"/>
                <a:ea typeface="Roboto Mono"/>
                <a:cs typeface="Roboto Mono"/>
                <a:sym typeface="Roboto Mono"/>
              </a:rPr>
              <a:t>otters/otter-1.html</a:t>
            </a:r>
            <a:r>
              <a:rPr lang="en">
                <a:solidFill>
                  <a:schemeClr val="lt2"/>
                </a:solidFill>
              </a:rPr>
              <a:t> to </a:t>
            </a:r>
            <a:r>
              <a:rPr b="1" lang="en">
                <a:solidFill>
                  <a:srgbClr val="6191C2"/>
                </a:solidFill>
                <a:latin typeface="Roboto Mono"/>
                <a:ea typeface="Roboto Mono"/>
                <a:cs typeface="Roboto Mono"/>
                <a:sym typeface="Roboto Mono"/>
              </a:rPr>
              <a:t>assets/images/otter.jpg</a:t>
            </a:r>
            <a:endParaRPr b="1">
              <a:solidFill>
                <a:srgbClr val="6191C2"/>
              </a:solidFill>
            </a:endParaRPr>
          </a:p>
        </p:txBody>
      </p:sp>
      <p:sp>
        <p:nvSpPr>
          <p:cNvPr id="224" name="Google Shape;224;p36"/>
          <p:cNvSpPr txBox="1"/>
          <p:nvPr/>
        </p:nvSpPr>
        <p:spPr>
          <a:xfrm>
            <a:off x="502925" y="457200"/>
            <a:ext cx="2651700" cy="37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6191C2"/>
                </a:solidFill>
                <a:latin typeface="Roboto Mono"/>
                <a:ea typeface="Roboto Mono"/>
                <a:cs typeface="Roboto Mono"/>
                <a:sym typeface="Roboto Mono"/>
              </a:rPr>
              <a:t>assets</a:t>
            </a:r>
            <a:endParaRPr sz="1300">
              <a:solidFill>
                <a:srgbClr val="535353"/>
              </a:solidFill>
              <a:latin typeface="Roboto Mono"/>
              <a:ea typeface="Roboto Mono"/>
              <a:cs typeface="Roboto Mono"/>
              <a:sym typeface="Roboto Mono"/>
            </a:endParaRPr>
          </a:p>
          <a:p>
            <a:pPr indent="0" lvl="0" marL="0" rtl="0" algn="l">
              <a:spcBef>
                <a:spcPts val="0"/>
              </a:spcBef>
              <a:spcAft>
                <a:spcPts val="0"/>
              </a:spcAft>
              <a:buNone/>
            </a:pPr>
            <a:r>
              <a:t/>
            </a:r>
            <a:endParaRPr sz="1300">
              <a:latin typeface="Roboto Mono"/>
              <a:ea typeface="Roboto Mono"/>
              <a:cs typeface="Roboto Mono"/>
              <a:sym typeface="Roboto Mono"/>
            </a:endParaRPr>
          </a:p>
          <a:p>
            <a:pPr indent="0" lvl="0" marL="0" rtl="0" algn="l">
              <a:spcBef>
                <a:spcPts val="0"/>
              </a:spcBef>
              <a:spcAft>
                <a:spcPts val="0"/>
              </a:spcAft>
              <a:buNone/>
            </a:pPr>
            <a:r>
              <a:rPr lang="en" sz="1300">
                <a:latin typeface="Roboto Mono"/>
                <a:ea typeface="Roboto Mono"/>
                <a:cs typeface="Roboto Mono"/>
                <a:sym typeface="Roboto Mono"/>
              </a:rPr>
              <a:t>    </a:t>
            </a:r>
            <a:r>
              <a:rPr b="1" lang="en" sz="1300">
                <a:solidFill>
                  <a:srgbClr val="6191C2"/>
                </a:solidFill>
                <a:latin typeface="Roboto Mono"/>
                <a:ea typeface="Roboto Mono"/>
                <a:cs typeface="Roboto Mono"/>
                <a:sym typeface="Roboto Mono"/>
              </a:rPr>
              <a:t>images</a:t>
            </a:r>
            <a:endParaRPr sz="1300">
              <a:solidFill>
                <a:srgbClr val="535353"/>
              </a:solidFill>
              <a:latin typeface="Roboto Mono"/>
              <a:ea typeface="Roboto Mono"/>
              <a:cs typeface="Roboto Mono"/>
              <a:sym typeface="Roboto Mono"/>
            </a:endParaRPr>
          </a:p>
          <a:p>
            <a:pPr indent="0" lvl="0" marL="0" rtl="0" algn="l">
              <a:spcBef>
                <a:spcPts val="0"/>
              </a:spcBef>
              <a:spcAft>
                <a:spcPts val="0"/>
              </a:spcAft>
              <a:buNone/>
            </a:pPr>
            <a:r>
              <a:t/>
            </a:r>
            <a:endParaRPr sz="1300">
              <a:latin typeface="Roboto Mono"/>
              <a:ea typeface="Roboto Mono"/>
              <a:cs typeface="Roboto Mono"/>
              <a:sym typeface="Roboto Mono"/>
            </a:endParaRPr>
          </a:p>
          <a:p>
            <a:pPr indent="0" lvl="0" marL="0" rtl="0" algn="l">
              <a:spcBef>
                <a:spcPts val="0"/>
              </a:spcBef>
              <a:spcAft>
                <a:spcPts val="0"/>
              </a:spcAft>
              <a:buNone/>
            </a:pPr>
            <a:r>
              <a:rPr lang="en" sz="1300">
                <a:solidFill>
                  <a:srgbClr val="CCCCCC"/>
                </a:solidFill>
                <a:latin typeface="Roboto Mono"/>
                <a:ea typeface="Roboto Mono"/>
                <a:cs typeface="Roboto Mono"/>
                <a:sym typeface="Roboto Mono"/>
              </a:rPr>
              <a:t>        </a:t>
            </a:r>
            <a:r>
              <a:rPr b="1" lang="en" sz="1300">
                <a:solidFill>
                  <a:srgbClr val="CCCCCC"/>
                </a:solidFill>
                <a:latin typeface="Roboto Mono"/>
                <a:ea typeface="Roboto Mono"/>
                <a:cs typeface="Roboto Mono"/>
                <a:sym typeface="Roboto Mono"/>
              </a:rPr>
              <a:t>otter.jpg</a:t>
            </a:r>
            <a:endParaRPr b="1" sz="1300">
              <a:solidFill>
                <a:srgbClr val="CCCCCC"/>
              </a:solidFill>
              <a:latin typeface="Roboto Mono"/>
              <a:ea typeface="Roboto Mono"/>
              <a:cs typeface="Roboto Mono"/>
              <a:sym typeface="Roboto Mono"/>
            </a:endParaRPr>
          </a:p>
          <a:p>
            <a:pPr indent="0" lvl="0" marL="0" rtl="0" algn="l">
              <a:spcBef>
                <a:spcPts val="0"/>
              </a:spcBef>
              <a:spcAft>
                <a:spcPts val="0"/>
              </a:spcAft>
              <a:buNone/>
            </a:pPr>
            <a:r>
              <a:t/>
            </a:r>
            <a:endParaRPr sz="1300">
              <a:latin typeface="Roboto Mono"/>
              <a:ea typeface="Roboto Mono"/>
              <a:cs typeface="Roboto Mono"/>
              <a:sym typeface="Roboto Mono"/>
            </a:endParaRPr>
          </a:p>
          <a:p>
            <a:pPr indent="0" lvl="0" marL="0" rtl="0" algn="l">
              <a:spcBef>
                <a:spcPts val="0"/>
              </a:spcBef>
              <a:spcAft>
                <a:spcPts val="0"/>
              </a:spcAft>
              <a:buNone/>
            </a:pPr>
            <a:r>
              <a:rPr lang="en" sz="1300">
                <a:latin typeface="Roboto Mono"/>
                <a:ea typeface="Roboto Mono"/>
                <a:cs typeface="Roboto Mono"/>
                <a:sym typeface="Roboto Mono"/>
              </a:rPr>
              <a:t>    </a:t>
            </a:r>
            <a:r>
              <a:rPr b="1" lang="en" sz="1300">
                <a:solidFill>
                  <a:srgbClr val="6191C2"/>
                </a:solidFill>
                <a:latin typeface="Roboto Mono"/>
                <a:ea typeface="Roboto Mono"/>
                <a:cs typeface="Roboto Mono"/>
                <a:sym typeface="Roboto Mono"/>
              </a:rPr>
              <a:t>scripts</a:t>
            </a:r>
            <a:endParaRPr sz="1300">
              <a:solidFill>
                <a:srgbClr val="535353"/>
              </a:solidFill>
              <a:latin typeface="Roboto Mono"/>
              <a:ea typeface="Roboto Mono"/>
              <a:cs typeface="Roboto Mono"/>
              <a:sym typeface="Roboto Mono"/>
            </a:endParaRPr>
          </a:p>
          <a:p>
            <a:pPr indent="0" lvl="0" marL="0" rtl="0" algn="l">
              <a:spcBef>
                <a:spcPts val="0"/>
              </a:spcBef>
              <a:spcAft>
                <a:spcPts val="0"/>
              </a:spcAft>
              <a:buNone/>
            </a:pPr>
            <a:r>
              <a:t/>
            </a:r>
            <a:endParaRPr sz="1300">
              <a:latin typeface="Roboto Mono"/>
              <a:ea typeface="Roboto Mono"/>
              <a:cs typeface="Roboto Mono"/>
              <a:sym typeface="Roboto Mono"/>
            </a:endParaRPr>
          </a:p>
          <a:p>
            <a:pPr indent="0" lvl="0" marL="0" rtl="0" algn="l">
              <a:spcBef>
                <a:spcPts val="0"/>
              </a:spcBef>
              <a:spcAft>
                <a:spcPts val="0"/>
              </a:spcAft>
              <a:buNone/>
            </a:pPr>
            <a:r>
              <a:rPr lang="en" sz="1300">
                <a:latin typeface="Roboto Mono"/>
                <a:ea typeface="Roboto Mono"/>
                <a:cs typeface="Roboto Mono"/>
                <a:sym typeface="Roboto Mono"/>
              </a:rPr>
              <a:t>    </a:t>
            </a:r>
            <a:r>
              <a:rPr b="1" lang="en" sz="1300">
                <a:solidFill>
                  <a:srgbClr val="6191C2"/>
                </a:solidFill>
                <a:latin typeface="Roboto Mono"/>
                <a:ea typeface="Roboto Mono"/>
                <a:cs typeface="Roboto Mono"/>
                <a:sym typeface="Roboto Mono"/>
              </a:rPr>
              <a:t>styles</a:t>
            </a:r>
            <a:endParaRPr sz="1300">
              <a:solidFill>
                <a:srgbClr val="535353"/>
              </a:solidFill>
              <a:latin typeface="Roboto Mono"/>
              <a:ea typeface="Roboto Mono"/>
              <a:cs typeface="Roboto Mono"/>
              <a:sym typeface="Roboto Mono"/>
            </a:endParaRPr>
          </a:p>
          <a:p>
            <a:pPr indent="0" lvl="0" marL="0" rtl="0" algn="l">
              <a:spcBef>
                <a:spcPts val="0"/>
              </a:spcBef>
              <a:spcAft>
                <a:spcPts val="0"/>
              </a:spcAft>
              <a:buNone/>
            </a:pPr>
            <a:r>
              <a:t/>
            </a:r>
            <a:endParaRPr sz="1300">
              <a:latin typeface="Roboto Mono"/>
              <a:ea typeface="Roboto Mono"/>
              <a:cs typeface="Roboto Mono"/>
              <a:sym typeface="Roboto Mono"/>
            </a:endParaRPr>
          </a:p>
          <a:p>
            <a:pPr indent="0" lvl="0" marL="0" rtl="0" algn="l">
              <a:spcBef>
                <a:spcPts val="0"/>
              </a:spcBef>
              <a:spcAft>
                <a:spcPts val="0"/>
              </a:spcAft>
              <a:buNone/>
            </a:pPr>
            <a:r>
              <a:rPr b="1" lang="en" sz="1300">
                <a:solidFill>
                  <a:srgbClr val="6191C2"/>
                </a:solidFill>
                <a:latin typeface="Roboto Mono"/>
                <a:ea typeface="Roboto Mono"/>
                <a:cs typeface="Roboto Mono"/>
                <a:sym typeface="Roboto Mono"/>
              </a:rPr>
              <a:t>otters</a:t>
            </a:r>
            <a:endParaRPr sz="1300">
              <a:solidFill>
                <a:srgbClr val="535353"/>
              </a:solidFill>
              <a:latin typeface="Roboto Mono"/>
              <a:ea typeface="Roboto Mono"/>
              <a:cs typeface="Roboto Mono"/>
              <a:sym typeface="Roboto Mono"/>
            </a:endParaRPr>
          </a:p>
          <a:p>
            <a:pPr indent="0" lvl="0" marL="0" rtl="0" algn="l">
              <a:spcBef>
                <a:spcPts val="0"/>
              </a:spcBef>
              <a:spcAft>
                <a:spcPts val="0"/>
              </a:spcAft>
              <a:buNone/>
            </a:pPr>
            <a:r>
              <a:t/>
            </a:r>
            <a:endParaRPr sz="1300">
              <a:solidFill>
                <a:srgbClr val="CCCC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CCCCCC"/>
                </a:solidFill>
                <a:latin typeface="Roboto Mono"/>
                <a:ea typeface="Roboto Mono"/>
                <a:cs typeface="Roboto Mono"/>
                <a:sym typeface="Roboto Mono"/>
              </a:rPr>
              <a:t>    </a:t>
            </a:r>
            <a:r>
              <a:rPr b="1" lang="en" sz="1300">
                <a:solidFill>
                  <a:srgbClr val="CCCCCC"/>
                </a:solidFill>
                <a:latin typeface="Roboto Mono"/>
                <a:ea typeface="Roboto Mono"/>
                <a:cs typeface="Roboto Mono"/>
                <a:sym typeface="Roboto Mono"/>
              </a:rPr>
              <a:t>otter-1.html</a:t>
            </a:r>
            <a:endParaRPr b="1" sz="1300">
              <a:solidFill>
                <a:srgbClr val="CCCCCC"/>
              </a:solidFill>
              <a:latin typeface="Roboto Mono"/>
              <a:ea typeface="Roboto Mono"/>
              <a:cs typeface="Roboto Mono"/>
              <a:sym typeface="Roboto Mono"/>
            </a:endParaRPr>
          </a:p>
          <a:p>
            <a:pPr indent="0" lvl="0" marL="0" rtl="0" algn="l">
              <a:spcBef>
                <a:spcPts val="0"/>
              </a:spcBef>
              <a:spcAft>
                <a:spcPts val="0"/>
              </a:spcAft>
              <a:buNone/>
            </a:pPr>
            <a:r>
              <a:t/>
            </a:r>
            <a:endParaRPr sz="1300">
              <a:solidFill>
                <a:srgbClr val="CCCC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CCCCCC"/>
                </a:solidFill>
                <a:latin typeface="Roboto Mono"/>
                <a:ea typeface="Roboto Mono"/>
                <a:cs typeface="Roboto Mono"/>
                <a:sym typeface="Roboto Mono"/>
              </a:rPr>
              <a:t>    </a:t>
            </a:r>
            <a:r>
              <a:rPr b="1" lang="en" sz="1300">
                <a:solidFill>
                  <a:srgbClr val="CCCCCC"/>
                </a:solidFill>
                <a:latin typeface="Roboto Mono"/>
                <a:ea typeface="Roboto Mono"/>
                <a:cs typeface="Roboto Mono"/>
                <a:sym typeface="Roboto Mono"/>
              </a:rPr>
              <a:t>otter-2.html</a:t>
            </a:r>
            <a:endParaRPr b="1" sz="1300">
              <a:solidFill>
                <a:srgbClr val="CCCCCC"/>
              </a:solidFill>
              <a:latin typeface="Roboto Mono"/>
              <a:ea typeface="Roboto Mono"/>
              <a:cs typeface="Roboto Mono"/>
              <a:sym typeface="Roboto Mono"/>
            </a:endParaRPr>
          </a:p>
          <a:p>
            <a:pPr indent="0" lvl="0" marL="0" rtl="0" algn="l">
              <a:spcBef>
                <a:spcPts val="0"/>
              </a:spcBef>
              <a:spcAft>
                <a:spcPts val="0"/>
              </a:spcAft>
              <a:buNone/>
            </a:pPr>
            <a:r>
              <a:t/>
            </a:r>
            <a:endParaRPr sz="1300">
              <a:solidFill>
                <a:srgbClr val="535353"/>
              </a:solidFill>
              <a:latin typeface="Roboto Mono"/>
              <a:ea typeface="Roboto Mono"/>
              <a:cs typeface="Roboto Mono"/>
              <a:sym typeface="Roboto Mono"/>
            </a:endParaRPr>
          </a:p>
          <a:p>
            <a:pPr indent="0" lvl="0" marL="0" rtl="0" algn="l">
              <a:spcBef>
                <a:spcPts val="0"/>
              </a:spcBef>
              <a:spcAft>
                <a:spcPts val="0"/>
              </a:spcAft>
              <a:buNone/>
            </a:pPr>
            <a:r>
              <a:rPr b="1" lang="en" sz="1300">
                <a:solidFill>
                  <a:srgbClr val="535353"/>
                </a:solidFill>
                <a:latin typeface="Roboto Mono"/>
                <a:ea typeface="Roboto Mono"/>
                <a:cs typeface="Roboto Mono"/>
                <a:sym typeface="Roboto Mono"/>
              </a:rPr>
              <a:t>index.html</a:t>
            </a:r>
            <a:endParaRPr sz="1300">
              <a:solidFill>
                <a:srgbClr val="535353"/>
              </a:solidFill>
              <a:latin typeface="Roboto Mono"/>
              <a:ea typeface="Roboto Mono"/>
              <a:cs typeface="Roboto Mono"/>
              <a:sym typeface="Roboto Mono"/>
            </a:endParaRPr>
          </a:p>
        </p:txBody>
      </p:sp>
      <p:sp>
        <p:nvSpPr>
          <p:cNvPr id="225" name="Google Shape;225;p36"/>
          <p:cNvSpPr/>
          <p:nvPr/>
        </p:nvSpPr>
        <p:spPr>
          <a:xfrm>
            <a:off x="504585" y="457200"/>
            <a:ext cx="789000" cy="365700"/>
          </a:xfrm>
          <a:prstGeom prst="rect">
            <a:avLst/>
          </a:prstGeom>
          <a:noFill/>
          <a:ln cap="flat" cmpd="sng" w="1905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6"/>
          <p:cNvSpPr/>
          <p:nvPr/>
        </p:nvSpPr>
        <p:spPr>
          <a:xfrm>
            <a:off x="875300" y="863525"/>
            <a:ext cx="789000" cy="365700"/>
          </a:xfrm>
          <a:prstGeom prst="rect">
            <a:avLst/>
          </a:prstGeom>
          <a:noFill/>
          <a:ln cap="flat" cmpd="sng" w="1905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6"/>
          <p:cNvSpPr/>
          <p:nvPr/>
        </p:nvSpPr>
        <p:spPr>
          <a:xfrm>
            <a:off x="1280073" y="1272460"/>
            <a:ext cx="1097400" cy="365700"/>
          </a:xfrm>
          <a:prstGeom prst="rect">
            <a:avLst/>
          </a:prstGeom>
          <a:noFill/>
          <a:ln cap="flat" cmpd="sng" w="1905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6"/>
          <p:cNvSpPr/>
          <p:nvPr/>
        </p:nvSpPr>
        <p:spPr>
          <a:xfrm>
            <a:off x="910682" y="2859210"/>
            <a:ext cx="1363500" cy="365700"/>
          </a:xfrm>
          <a:prstGeom prst="rect">
            <a:avLst/>
          </a:prstGeom>
          <a:noFill/>
          <a:ln cap="flat" cmpd="sng" w="1905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 name="Google Shape;229;p36"/>
          <p:cNvCxnSpPr>
            <a:stCxn id="230" idx="1"/>
            <a:endCxn id="225" idx="1"/>
          </p:cNvCxnSpPr>
          <p:nvPr/>
        </p:nvCxnSpPr>
        <p:spPr>
          <a:xfrm flipH="1" rot="10800000">
            <a:off x="504585" y="640150"/>
            <a:ext cx="600" cy="1995600"/>
          </a:xfrm>
          <a:prstGeom prst="bentConnector3">
            <a:avLst>
              <a:gd fmla="val -39687500" name="adj1"/>
            </a:avLst>
          </a:prstGeom>
          <a:noFill/>
          <a:ln cap="flat" cmpd="sng" w="19050">
            <a:solidFill>
              <a:srgbClr val="E45649"/>
            </a:solidFill>
            <a:prstDash val="solid"/>
            <a:round/>
            <a:headEnd len="med" w="med" type="none"/>
            <a:tailEnd len="med" w="med" type="triangle"/>
          </a:ln>
        </p:spPr>
      </p:cxnSp>
      <p:cxnSp>
        <p:nvCxnSpPr>
          <p:cNvPr id="231" name="Google Shape;231;p36"/>
          <p:cNvCxnSpPr>
            <a:stCxn id="225" idx="3"/>
            <a:endCxn id="226" idx="3"/>
          </p:cNvCxnSpPr>
          <p:nvPr/>
        </p:nvCxnSpPr>
        <p:spPr>
          <a:xfrm>
            <a:off x="1293585" y="640050"/>
            <a:ext cx="370800" cy="406200"/>
          </a:xfrm>
          <a:prstGeom prst="bentConnector3">
            <a:avLst>
              <a:gd fmla="val 164196" name="adj1"/>
            </a:avLst>
          </a:prstGeom>
          <a:noFill/>
          <a:ln cap="flat" cmpd="sng" w="19050">
            <a:solidFill>
              <a:srgbClr val="E45649"/>
            </a:solidFill>
            <a:prstDash val="solid"/>
            <a:round/>
            <a:headEnd len="med" w="med" type="none"/>
            <a:tailEnd len="med" w="med" type="triangle"/>
          </a:ln>
        </p:spPr>
      </p:cxnSp>
      <p:cxnSp>
        <p:nvCxnSpPr>
          <p:cNvPr id="232" name="Google Shape;232;p36"/>
          <p:cNvCxnSpPr>
            <a:stCxn id="226" idx="1"/>
            <a:endCxn id="227" idx="1"/>
          </p:cNvCxnSpPr>
          <p:nvPr/>
        </p:nvCxnSpPr>
        <p:spPr>
          <a:xfrm>
            <a:off x="875300" y="1046375"/>
            <a:ext cx="404700" cy="408900"/>
          </a:xfrm>
          <a:prstGeom prst="bentConnector3">
            <a:avLst>
              <a:gd fmla="val -58840" name="adj1"/>
            </a:avLst>
          </a:prstGeom>
          <a:noFill/>
          <a:ln cap="flat" cmpd="sng" w="19050">
            <a:solidFill>
              <a:srgbClr val="E45649"/>
            </a:solidFill>
            <a:prstDash val="solid"/>
            <a:round/>
            <a:headEnd len="med" w="med" type="none"/>
            <a:tailEnd len="med" w="med" type="triangle"/>
          </a:ln>
        </p:spPr>
      </p:cxnSp>
      <p:sp>
        <p:nvSpPr>
          <p:cNvPr id="233" name="Google Shape;233;p36"/>
          <p:cNvSpPr txBox="1"/>
          <p:nvPr/>
        </p:nvSpPr>
        <p:spPr>
          <a:xfrm>
            <a:off x="3247825" y="3819000"/>
            <a:ext cx="5394900" cy="410100"/>
          </a:xfrm>
          <a:prstGeom prst="rect">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535353"/>
                </a:solidFill>
                <a:latin typeface="Roboto Mono"/>
                <a:ea typeface="Roboto Mono"/>
                <a:cs typeface="Roboto Mono"/>
                <a:sym typeface="Roboto Mono"/>
              </a:rPr>
              <a:t>otters/otter-1.html</a:t>
            </a:r>
            <a:endParaRPr b="1">
              <a:solidFill>
                <a:srgbClr val="535353"/>
              </a:solidFill>
              <a:latin typeface="Roboto Mono"/>
              <a:ea typeface="Roboto Mono"/>
              <a:cs typeface="Roboto Mono"/>
              <a:sym typeface="Roboto Mono"/>
            </a:endParaRPr>
          </a:p>
        </p:txBody>
      </p:sp>
      <p:sp>
        <p:nvSpPr>
          <p:cNvPr id="234" name="Google Shape;234;p36"/>
          <p:cNvSpPr txBox="1"/>
          <p:nvPr/>
        </p:nvSpPr>
        <p:spPr>
          <a:xfrm>
            <a:off x="3247825" y="457200"/>
            <a:ext cx="5394900" cy="33618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D9D9D9"/>
                </a:solidFill>
                <a:latin typeface="Roboto Mono"/>
                <a:ea typeface="Roboto Mono"/>
                <a:cs typeface="Roboto Mono"/>
                <a:sym typeface="Roboto Mono"/>
              </a:rPr>
              <a:t>&lt;!doctype html&gt;</a:t>
            </a:r>
            <a:endParaRPr sz="1000">
              <a:solidFill>
                <a:srgbClr val="D9D9D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D9D9D9"/>
                </a:solidFill>
                <a:latin typeface="Roboto Mono"/>
                <a:ea typeface="Roboto Mono"/>
                <a:cs typeface="Roboto Mono"/>
                <a:sym typeface="Roboto Mono"/>
              </a:rPr>
              <a:t>&lt;html&gt;</a:t>
            </a:r>
            <a:endParaRPr sz="1000">
              <a:solidFill>
                <a:srgbClr val="D9D9D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D9D9D9"/>
                </a:solidFill>
                <a:latin typeface="Roboto Mono"/>
                <a:ea typeface="Roboto Mono"/>
                <a:cs typeface="Roboto Mono"/>
                <a:sym typeface="Roboto Mono"/>
              </a:rPr>
              <a:t>   &lt;head&gt;&lt;/head&gt;</a:t>
            </a:r>
            <a:endParaRPr sz="1000">
              <a:solidFill>
                <a:srgbClr val="D9D9D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D9D9D9"/>
                </a:solidFill>
                <a:latin typeface="Roboto Mono"/>
                <a:ea typeface="Roboto Mono"/>
                <a:cs typeface="Roboto Mono"/>
                <a:sym typeface="Roboto Mono"/>
              </a:rPr>
              <a:t>   &lt;body&gt;</a:t>
            </a:r>
            <a:endParaRPr sz="1000">
              <a:solidFill>
                <a:srgbClr val="D9D9D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D9D9D9"/>
                </a:solidFill>
                <a:latin typeface="Roboto Mono"/>
                <a:ea typeface="Roboto Mono"/>
                <a:cs typeface="Roboto Mono"/>
                <a:sym typeface="Roboto Mono"/>
              </a:rPr>
              <a:t>       &lt;a href="../index.html"&gt;Back to Home&lt;/a&gt;</a:t>
            </a:r>
            <a:endParaRPr sz="1000">
              <a:solidFill>
                <a:srgbClr val="D9D9D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D9D9D9"/>
                </a:solidFill>
                <a:latin typeface="Roboto Mono"/>
                <a:ea typeface="Roboto Mono"/>
                <a:cs typeface="Roboto Mono"/>
                <a:sym typeface="Roboto Mono"/>
              </a:rPr>
              <a:t>       &lt;h1&gt;Monterey Bay Museum&lt;/h1&gt;</a:t>
            </a:r>
            <a:endParaRPr sz="1000">
              <a:solidFill>
                <a:srgbClr val="D9D9D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D9D9D9"/>
                </a:solidFill>
                <a:latin typeface="Roboto Mono"/>
                <a:ea typeface="Roboto Mono"/>
                <a:cs typeface="Roboto Mono"/>
                <a:sym typeface="Roboto Mono"/>
              </a:rPr>
              <a:t>       &lt;h2&gt;Otter 1&lt;/h2&gt;</a:t>
            </a:r>
            <a:endParaRPr sz="1000">
              <a:solidFill>
                <a:srgbClr val="D9D9D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D9D9D9"/>
                </a:solidFill>
                <a:latin typeface="Roboto Mono"/>
                <a:ea typeface="Roboto Mono"/>
                <a:cs typeface="Roboto Mono"/>
                <a:sym typeface="Roboto Mono"/>
              </a:rPr>
              <a:t>       &lt;p&gt;Otter 1 looks just like otter 2.&lt;/p&gt;</a:t>
            </a:r>
            <a:endParaRPr sz="1000">
              <a:solidFill>
                <a:srgbClr val="D9D9D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img</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src</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"../assets/images/otter.jpg"</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width</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"200"</a:t>
            </a:r>
            <a:r>
              <a:rPr lang="en" sz="1000">
                <a:solidFill>
                  <a:srgbClr val="383A42"/>
                </a:solidFill>
                <a:latin typeface="Roboto Mono"/>
                <a:ea typeface="Roboto Mono"/>
                <a:cs typeface="Roboto Mono"/>
                <a:sym typeface="Roboto Mono"/>
              </a:rPr>
              <a:t> /&gt;</a:t>
            </a:r>
            <a:endParaRPr sz="10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D9D9D9"/>
                </a:solidFill>
                <a:latin typeface="Roboto Mono"/>
                <a:ea typeface="Roboto Mono"/>
                <a:cs typeface="Roboto Mono"/>
                <a:sym typeface="Roboto Mono"/>
              </a:rPr>
              <a:t>   &lt;/body&gt;</a:t>
            </a:r>
            <a:endParaRPr sz="1000">
              <a:solidFill>
                <a:srgbClr val="D9D9D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D9D9D9"/>
                </a:solidFill>
                <a:latin typeface="Roboto Mono"/>
                <a:ea typeface="Roboto Mono"/>
                <a:cs typeface="Roboto Mono"/>
                <a:sym typeface="Roboto Mono"/>
              </a:rPr>
              <a:t>&lt;/html&gt;</a:t>
            </a:r>
            <a:endParaRPr sz="1000">
              <a:solidFill>
                <a:srgbClr val="D9D9D9"/>
              </a:solidFill>
              <a:latin typeface="Roboto Mono"/>
              <a:ea typeface="Roboto Mono"/>
              <a:cs typeface="Roboto Mono"/>
              <a:sym typeface="Roboto Mono"/>
            </a:endParaRPr>
          </a:p>
        </p:txBody>
      </p:sp>
      <p:sp>
        <p:nvSpPr>
          <p:cNvPr id="235" name="Google Shape;235;p36"/>
          <p:cNvSpPr/>
          <p:nvPr/>
        </p:nvSpPr>
        <p:spPr>
          <a:xfrm>
            <a:off x="154052" y="1523650"/>
            <a:ext cx="228600" cy="228600"/>
          </a:xfrm>
          <a:prstGeom prst="ellipse">
            <a:avLst/>
          </a:prstGeom>
          <a:solidFill>
            <a:srgbClr val="E4564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rPr>
              <a:t>2</a:t>
            </a:r>
            <a:endParaRPr>
              <a:solidFill>
                <a:srgbClr val="FFFFFF"/>
              </a:solidFill>
            </a:endParaRPr>
          </a:p>
        </p:txBody>
      </p:sp>
      <p:sp>
        <p:nvSpPr>
          <p:cNvPr id="236" name="Google Shape;236;p36"/>
          <p:cNvSpPr/>
          <p:nvPr/>
        </p:nvSpPr>
        <p:spPr>
          <a:xfrm>
            <a:off x="1783575" y="525750"/>
            <a:ext cx="228600" cy="228600"/>
          </a:xfrm>
          <a:prstGeom prst="ellipse">
            <a:avLst/>
          </a:prstGeom>
          <a:solidFill>
            <a:srgbClr val="E4564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rPr>
              <a:t>3</a:t>
            </a:r>
            <a:endParaRPr>
              <a:solidFill>
                <a:srgbClr val="FFFFFF"/>
              </a:solidFill>
            </a:endParaRPr>
          </a:p>
        </p:txBody>
      </p:sp>
      <p:sp>
        <p:nvSpPr>
          <p:cNvPr id="237" name="Google Shape;237;p36"/>
          <p:cNvSpPr/>
          <p:nvPr/>
        </p:nvSpPr>
        <p:spPr>
          <a:xfrm>
            <a:off x="523230" y="1343650"/>
            <a:ext cx="228600" cy="228600"/>
          </a:xfrm>
          <a:prstGeom prst="ellipse">
            <a:avLst/>
          </a:prstGeom>
          <a:solidFill>
            <a:srgbClr val="E4564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rPr>
              <a:t>4</a:t>
            </a:r>
            <a:endParaRPr>
              <a:solidFill>
                <a:srgbClr val="FFFFFF"/>
              </a:solidFill>
            </a:endParaRPr>
          </a:p>
        </p:txBody>
      </p:sp>
      <p:sp>
        <p:nvSpPr>
          <p:cNvPr id="238" name="Google Shape;238;p36"/>
          <p:cNvSpPr/>
          <p:nvPr/>
        </p:nvSpPr>
        <p:spPr>
          <a:xfrm>
            <a:off x="4617750" y="2467013"/>
            <a:ext cx="228600" cy="228600"/>
          </a:xfrm>
          <a:prstGeom prst="ellipse">
            <a:avLst/>
          </a:prstGeom>
          <a:solidFill>
            <a:srgbClr val="E4564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rPr>
              <a:t>1</a:t>
            </a:r>
            <a:endParaRPr>
              <a:solidFill>
                <a:srgbClr val="FFFFFF"/>
              </a:solidFill>
            </a:endParaRPr>
          </a:p>
        </p:txBody>
      </p:sp>
      <p:sp>
        <p:nvSpPr>
          <p:cNvPr id="239" name="Google Shape;239;p36"/>
          <p:cNvSpPr/>
          <p:nvPr/>
        </p:nvSpPr>
        <p:spPr>
          <a:xfrm>
            <a:off x="4936087" y="2467013"/>
            <a:ext cx="228600" cy="228600"/>
          </a:xfrm>
          <a:prstGeom prst="ellipse">
            <a:avLst/>
          </a:prstGeom>
          <a:solidFill>
            <a:srgbClr val="E4564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rPr>
              <a:t>2</a:t>
            </a:r>
            <a:endParaRPr>
              <a:solidFill>
                <a:srgbClr val="FFFFFF"/>
              </a:solidFill>
            </a:endParaRPr>
          </a:p>
        </p:txBody>
      </p:sp>
      <p:sp>
        <p:nvSpPr>
          <p:cNvPr id="240" name="Google Shape;240;p36"/>
          <p:cNvSpPr/>
          <p:nvPr/>
        </p:nvSpPr>
        <p:spPr>
          <a:xfrm>
            <a:off x="5533475" y="2467013"/>
            <a:ext cx="228600" cy="228600"/>
          </a:xfrm>
          <a:prstGeom prst="ellipse">
            <a:avLst/>
          </a:prstGeom>
          <a:solidFill>
            <a:srgbClr val="E4564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rPr>
              <a:t>3</a:t>
            </a:r>
            <a:endParaRPr>
              <a:solidFill>
                <a:srgbClr val="FFFFFF"/>
              </a:solidFill>
            </a:endParaRPr>
          </a:p>
        </p:txBody>
      </p:sp>
      <p:sp>
        <p:nvSpPr>
          <p:cNvPr id="230" name="Google Shape;230;p36"/>
          <p:cNvSpPr/>
          <p:nvPr/>
        </p:nvSpPr>
        <p:spPr>
          <a:xfrm>
            <a:off x="504585" y="2452900"/>
            <a:ext cx="754200" cy="365700"/>
          </a:xfrm>
          <a:prstGeom prst="rect">
            <a:avLst/>
          </a:prstGeom>
          <a:noFill/>
          <a:ln cap="flat" cmpd="sng" w="1905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 name="Google Shape;241;p36"/>
          <p:cNvCxnSpPr>
            <a:stCxn id="228" idx="0"/>
            <a:endCxn id="230" idx="3"/>
          </p:cNvCxnSpPr>
          <p:nvPr/>
        </p:nvCxnSpPr>
        <p:spPr>
          <a:xfrm flipH="1" rot="5400000">
            <a:off x="1313882" y="2580660"/>
            <a:ext cx="223500" cy="333600"/>
          </a:xfrm>
          <a:prstGeom prst="bentConnector2">
            <a:avLst/>
          </a:prstGeom>
          <a:noFill/>
          <a:ln cap="flat" cmpd="sng" w="19050">
            <a:solidFill>
              <a:srgbClr val="E45649"/>
            </a:solidFill>
            <a:prstDash val="solid"/>
            <a:round/>
            <a:headEnd len="med" w="med" type="none"/>
            <a:tailEnd len="med" w="med" type="triangle"/>
          </a:ln>
        </p:spPr>
      </p:cxnSp>
      <p:sp>
        <p:nvSpPr>
          <p:cNvPr id="242" name="Google Shape;242;p36"/>
          <p:cNvSpPr/>
          <p:nvPr/>
        </p:nvSpPr>
        <p:spPr>
          <a:xfrm>
            <a:off x="1478125" y="2521450"/>
            <a:ext cx="228600" cy="228600"/>
          </a:xfrm>
          <a:prstGeom prst="ellipse">
            <a:avLst/>
          </a:prstGeom>
          <a:solidFill>
            <a:srgbClr val="E4564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rPr>
              <a:t>1</a:t>
            </a:r>
            <a:endParaRPr>
              <a:solidFill>
                <a:srgbClr val="FFFFFF"/>
              </a:solidFill>
            </a:endParaRPr>
          </a:p>
        </p:txBody>
      </p:sp>
      <p:sp>
        <p:nvSpPr>
          <p:cNvPr id="243" name="Google Shape;243;p36"/>
          <p:cNvSpPr/>
          <p:nvPr/>
        </p:nvSpPr>
        <p:spPr>
          <a:xfrm>
            <a:off x="6110570" y="2457438"/>
            <a:ext cx="228600" cy="228600"/>
          </a:xfrm>
          <a:prstGeom prst="ellipse">
            <a:avLst/>
          </a:prstGeom>
          <a:solidFill>
            <a:srgbClr val="E4564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rPr>
              <a:t>4</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7"/>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We usually prefer </a:t>
            </a:r>
            <a:r>
              <a:rPr lang="en">
                <a:solidFill>
                  <a:srgbClr val="6191C2"/>
                </a:solidFill>
              </a:rPr>
              <a:t>relative paths</a:t>
            </a:r>
            <a:r>
              <a:rPr lang="en"/>
              <a:t> to </a:t>
            </a:r>
            <a:r>
              <a:rPr lang="en">
                <a:solidFill>
                  <a:srgbClr val="6191C2"/>
                </a:solidFill>
              </a:rPr>
              <a:t>absolute paths</a:t>
            </a:r>
            <a:r>
              <a:rPr lang="en"/>
              <a:t>;</a:t>
            </a:r>
            <a:endParaRPr/>
          </a:p>
          <a:p>
            <a:pPr indent="0" lvl="0" marL="0" rtl="0" algn="ctr">
              <a:spcBef>
                <a:spcPts val="0"/>
              </a:spcBef>
              <a:spcAft>
                <a:spcPts val="0"/>
              </a:spcAft>
              <a:buNone/>
            </a:pPr>
            <a:r>
              <a:rPr lang="en"/>
              <a:t>sometimes we prefer </a:t>
            </a:r>
            <a:r>
              <a:rPr lang="en">
                <a:solidFill>
                  <a:srgbClr val="6191C2"/>
                </a:solidFill>
              </a:rPr>
              <a:t>absolute</a:t>
            </a:r>
            <a:r>
              <a:rPr lang="en"/>
              <a:t> to </a:t>
            </a:r>
            <a:r>
              <a:rPr lang="en">
                <a:solidFill>
                  <a:srgbClr val="6191C2"/>
                </a:solidFill>
              </a:rPr>
              <a:t>relative paths</a:t>
            </a:r>
            <a:endParaRPr>
              <a:solidFill>
                <a:srgbClr val="6191C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Nice we’re at the halfway point</a:t>
            </a:r>
            <a:endParaRPr/>
          </a:p>
        </p:txBody>
      </p:sp>
      <p:sp>
        <p:nvSpPr>
          <p:cNvPr id="258" name="Google Shape;258;p39"/>
          <p:cNvSpPr txBox="1"/>
          <p:nvPr>
            <p:ph idx="4294967295" type="body"/>
          </p:nvPr>
        </p:nvSpPr>
        <p:spPr>
          <a:xfrm>
            <a:off x="502925" y="1032150"/>
            <a:ext cx="2651700" cy="3200400"/>
          </a:xfrm>
          <a:prstGeom prst="rect">
            <a:avLst/>
          </a:prstGeom>
          <a:solidFill>
            <a:srgbClr val="A0A1A7"/>
          </a:solidFill>
        </p:spPr>
        <p:txBody>
          <a:bodyPr anchorCtr="0" anchor="ctr" bIns="0" lIns="0" spcFirstLastPara="1" rIns="0" wrap="square" tIns="0">
            <a:noAutofit/>
          </a:bodyPr>
          <a:lstStyle/>
          <a:p>
            <a:pPr indent="0" lvl="0" marL="0" rtl="0" algn="ctr">
              <a:spcBef>
                <a:spcPts val="400"/>
              </a:spcBef>
              <a:spcAft>
                <a:spcPts val="0"/>
              </a:spcAft>
              <a:buNone/>
            </a:pPr>
            <a:r>
              <a:rPr b="1" lang="en">
                <a:solidFill>
                  <a:schemeClr val="lt1"/>
                </a:solidFill>
              </a:rPr>
              <a:t>HTML</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rPr lang="en">
                <a:solidFill>
                  <a:schemeClr val="lt1"/>
                </a:solidFill>
              </a:rPr>
              <a:t>Structure</a:t>
            </a:r>
            <a:endParaRPr>
              <a:solidFill>
                <a:schemeClr val="lt1"/>
              </a:solidFill>
            </a:endParaRPr>
          </a:p>
        </p:txBody>
      </p:sp>
      <p:sp>
        <p:nvSpPr>
          <p:cNvPr id="259" name="Google Shape;259;p39"/>
          <p:cNvSpPr txBox="1"/>
          <p:nvPr>
            <p:ph idx="4294967295" type="body"/>
          </p:nvPr>
        </p:nvSpPr>
        <p:spPr>
          <a:xfrm>
            <a:off x="3246138" y="1032150"/>
            <a:ext cx="2651700" cy="3200400"/>
          </a:xfrm>
          <a:prstGeom prst="rect">
            <a:avLst/>
          </a:prstGeom>
          <a:solidFill>
            <a:srgbClr val="75C36E"/>
          </a:solidFill>
        </p:spPr>
        <p:txBody>
          <a:bodyPr anchorCtr="0" anchor="ctr" bIns="0" lIns="0" spcFirstLastPara="1" rIns="0" wrap="square" tIns="0">
            <a:noAutofit/>
          </a:bodyPr>
          <a:lstStyle/>
          <a:p>
            <a:pPr indent="0" lvl="0" marL="0" rtl="0" algn="ctr">
              <a:spcBef>
                <a:spcPts val="400"/>
              </a:spcBef>
              <a:spcAft>
                <a:spcPts val="0"/>
              </a:spcAft>
              <a:buNone/>
            </a:pPr>
            <a:r>
              <a:rPr b="1" lang="en">
                <a:solidFill>
                  <a:schemeClr val="lt1"/>
                </a:solidFill>
              </a:rPr>
              <a:t>CSS</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rPr lang="en">
                <a:solidFill>
                  <a:schemeClr val="lt1"/>
                </a:solidFill>
              </a:rPr>
              <a:t>Design</a:t>
            </a:r>
            <a:endParaRPr>
              <a:solidFill>
                <a:schemeClr val="lt1"/>
              </a:solidFill>
            </a:endParaRPr>
          </a:p>
        </p:txBody>
      </p:sp>
      <p:sp>
        <p:nvSpPr>
          <p:cNvPr id="260" name="Google Shape;260;p39"/>
          <p:cNvSpPr txBox="1"/>
          <p:nvPr>
            <p:ph idx="4294967295" type="body"/>
          </p:nvPr>
        </p:nvSpPr>
        <p:spPr>
          <a:xfrm>
            <a:off x="5989375" y="1032150"/>
            <a:ext cx="2651700" cy="3200400"/>
          </a:xfrm>
          <a:prstGeom prst="rect">
            <a:avLst/>
          </a:prstGeom>
          <a:solidFill>
            <a:srgbClr val="A0A1A7"/>
          </a:solidFill>
        </p:spPr>
        <p:txBody>
          <a:bodyPr anchorCtr="0" anchor="ctr" bIns="0" lIns="0" spcFirstLastPara="1" rIns="0" wrap="square" tIns="0">
            <a:noAutofit/>
          </a:bodyPr>
          <a:lstStyle/>
          <a:p>
            <a:pPr indent="0" lvl="0" marL="0" rtl="0" algn="ctr">
              <a:spcBef>
                <a:spcPts val="400"/>
              </a:spcBef>
              <a:spcAft>
                <a:spcPts val="0"/>
              </a:spcAft>
              <a:buNone/>
            </a:pPr>
            <a:r>
              <a:rPr b="1" lang="en">
                <a:solidFill>
                  <a:schemeClr val="lt1"/>
                </a:solidFill>
              </a:rPr>
              <a:t>JavaScript</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rPr lang="en">
                <a:solidFill>
                  <a:schemeClr val="lt1"/>
                </a:solidFill>
              </a:rPr>
              <a:t>Function</a:t>
            </a:r>
            <a:endParaRPr>
              <a:solidFill>
                <a:schemeClr val="lt1"/>
              </a:solidFill>
            </a:endParaRPr>
          </a:p>
        </p:txBody>
      </p:sp>
      <p:pic>
        <p:nvPicPr>
          <p:cNvPr id="261" name="Google Shape;261;p39"/>
          <p:cNvPicPr preferRelativeResize="0"/>
          <p:nvPr/>
        </p:nvPicPr>
        <p:blipFill rotWithShape="1">
          <a:blip r:embed="rId3">
            <a:alphaModFix/>
          </a:blip>
          <a:srcRect b="67238" l="32950" r="37897" t="3611"/>
          <a:stretch/>
        </p:blipFill>
        <p:spPr>
          <a:xfrm>
            <a:off x="1257275" y="2060850"/>
            <a:ext cx="1143000" cy="1143000"/>
          </a:xfrm>
          <a:prstGeom prst="ellipse">
            <a:avLst/>
          </a:prstGeom>
          <a:noFill/>
          <a:ln cap="flat" cmpd="sng" w="19050">
            <a:solidFill>
              <a:srgbClr val="EFEFEF"/>
            </a:solidFill>
            <a:prstDash val="solid"/>
            <a:round/>
            <a:headEnd len="sm" w="sm" type="none"/>
            <a:tailEnd len="sm" w="sm" type="none"/>
          </a:ln>
          <a:effectLst>
            <a:outerShdw blurRad="57150" rotWithShape="0" algn="bl" dir="5400000" dist="9525">
              <a:srgbClr val="000000">
                <a:alpha val="50000"/>
              </a:srgbClr>
            </a:outerShdw>
          </a:effectLst>
        </p:spPr>
      </p:pic>
      <p:pic>
        <p:nvPicPr>
          <p:cNvPr id="262" name="Google Shape;262;p39"/>
          <p:cNvPicPr preferRelativeResize="0"/>
          <p:nvPr/>
        </p:nvPicPr>
        <p:blipFill rotWithShape="1">
          <a:blip r:embed="rId4">
            <a:alphaModFix/>
          </a:blip>
          <a:srcRect b="0" l="14132" r="38963" t="17992"/>
          <a:stretch/>
        </p:blipFill>
        <p:spPr>
          <a:xfrm>
            <a:off x="4000500" y="2060838"/>
            <a:ext cx="1143000" cy="1143000"/>
          </a:xfrm>
          <a:prstGeom prst="ellipse">
            <a:avLst/>
          </a:prstGeom>
          <a:noFill/>
          <a:ln cap="flat" cmpd="sng" w="19050">
            <a:solidFill>
              <a:srgbClr val="EFEFEF"/>
            </a:solidFill>
            <a:prstDash val="solid"/>
            <a:round/>
            <a:headEnd len="sm" w="sm" type="none"/>
            <a:tailEnd len="sm" w="sm" type="none"/>
          </a:ln>
          <a:effectLst>
            <a:outerShdw blurRad="57150" rotWithShape="0" algn="bl" dir="5400000" dist="9525">
              <a:srgbClr val="000000">
                <a:alpha val="50000"/>
              </a:srgbClr>
            </a:outerShdw>
          </a:effectLst>
        </p:spPr>
      </p:pic>
      <p:pic>
        <p:nvPicPr>
          <p:cNvPr id="263" name="Google Shape;263;p39"/>
          <p:cNvPicPr preferRelativeResize="0"/>
          <p:nvPr/>
        </p:nvPicPr>
        <p:blipFill rotWithShape="1">
          <a:blip r:embed="rId5">
            <a:alphaModFix/>
          </a:blip>
          <a:srcRect b="3390" l="0" r="0" t="0"/>
          <a:stretch/>
        </p:blipFill>
        <p:spPr>
          <a:xfrm>
            <a:off x="6743725" y="2060850"/>
            <a:ext cx="1143000" cy="1143000"/>
          </a:xfrm>
          <a:prstGeom prst="ellipse">
            <a:avLst/>
          </a:prstGeom>
          <a:noFill/>
          <a:ln cap="flat" cmpd="sng" w="19050">
            <a:solidFill>
              <a:srgbClr val="EFEFEF"/>
            </a:solidFill>
            <a:prstDash val="solid"/>
            <a:round/>
            <a:headEnd len="sm" w="sm" type="none"/>
            <a:tailEnd len="sm" w="sm" type="none"/>
          </a:ln>
          <a:effectLst>
            <a:outerShdw blurRad="57150" rotWithShape="0" algn="bl" dir="5400000" dist="9525">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0"/>
          <p:cNvSpPr txBox="1"/>
          <p:nvPr>
            <p:ph type="title"/>
          </p:nvPr>
        </p:nvSpPr>
        <p:spPr>
          <a:xfrm>
            <a:off x="457200" y="1035450"/>
            <a:ext cx="82296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solidFill>
                  <a:schemeClr val="lt2"/>
                </a:solidFill>
              </a:rPr>
              <a:t>Files and Linking CSS</a:t>
            </a:r>
            <a:endParaRPr>
              <a:solidFill>
                <a:schemeClr val="lt2"/>
              </a:solidFill>
            </a:endParaRPr>
          </a:p>
          <a:p>
            <a:pPr indent="0" lvl="0" marL="0" rtl="0" algn="l">
              <a:spcBef>
                <a:spcPts val="0"/>
              </a:spcBef>
              <a:spcAft>
                <a:spcPts val="0"/>
              </a:spcAft>
              <a:buNone/>
            </a:pPr>
            <a:r>
              <a:t/>
            </a:r>
            <a:endParaRPr/>
          </a:p>
          <a:p>
            <a:pPr indent="0" lvl="0" marL="0" rtl="0" algn="ctr">
              <a:spcBef>
                <a:spcPts val="0"/>
              </a:spcBef>
              <a:spcAft>
                <a:spcPts val="0"/>
              </a:spcAft>
              <a:buNone/>
            </a:pPr>
            <a:r>
              <a:rPr lang="en"/>
              <a:t>CSS Syntax</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CSS Selectors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Pseudo-Selectors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1"/>
          <p:cNvSpPr txBox="1"/>
          <p:nvPr>
            <p:ph type="title"/>
          </p:nvPr>
        </p:nvSpPr>
        <p:spPr>
          <a:xfrm>
            <a:off x="457200" y="1035450"/>
            <a:ext cx="82296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lt2"/>
                </a:solidFill>
              </a:rPr>
              <a:t>Files and Linking CSS</a:t>
            </a:r>
            <a:endParaRPr>
              <a:solidFill>
                <a:schemeClr val="lt2"/>
              </a:solidFill>
            </a:endParaRPr>
          </a:p>
          <a:p>
            <a:pPr indent="0" lvl="0" marL="0" rtl="0" algn="l">
              <a:spcBef>
                <a:spcPts val="0"/>
              </a:spcBef>
              <a:spcAft>
                <a:spcPts val="0"/>
              </a:spcAft>
              <a:buNone/>
            </a:pPr>
            <a:r>
              <a:t/>
            </a:r>
            <a:endParaRPr>
              <a:solidFill>
                <a:srgbClr val="CCCCCC"/>
              </a:solidFill>
            </a:endParaRPr>
          </a:p>
          <a:p>
            <a:pPr indent="0" lvl="0" marL="0" rtl="0" algn="ctr">
              <a:spcBef>
                <a:spcPts val="0"/>
              </a:spcBef>
              <a:spcAft>
                <a:spcPts val="0"/>
              </a:spcAft>
              <a:buNone/>
            </a:pPr>
            <a:r>
              <a:rPr lang="en">
                <a:solidFill>
                  <a:srgbClr val="CCCCCC"/>
                </a:solidFill>
              </a:rPr>
              <a:t>CSS Syntax</a:t>
            </a:r>
            <a:endParaRPr>
              <a:solidFill>
                <a:srgbClr val="CCCCCC"/>
              </a:solidFill>
            </a:endParaRPr>
          </a:p>
          <a:p>
            <a:pPr indent="0" lvl="0" marL="0" rtl="0" algn="ctr">
              <a:spcBef>
                <a:spcPts val="0"/>
              </a:spcBef>
              <a:spcAft>
                <a:spcPts val="0"/>
              </a:spcAft>
              <a:buNone/>
            </a:pPr>
            <a:r>
              <a:t/>
            </a:r>
            <a:endParaRPr>
              <a:solidFill>
                <a:srgbClr val="CCCCCC"/>
              </a:solidFill>
            </a:endParaRPr>
          </a:p>
          <a:p>
            <a:pPr indent="0" lvl="0" marL="0" rtl="0" algn="ctr">
              <a:spcBef>
                <a:spcPts val="0"/>
              </a:spcBef>
              <a:spcAft>
                <a:spcPts val="0"/>
              </a:spcAft>
              <a:buNone/>
            </a:pPr>
            <a:r>
              <a:rPr lang="en">
                <a:solidFill>
                  <a:srgbClr val="CCCCCC"/>
                </a:solidFill>
              </a:rPr>
              <a:t>CSS Selectors</a:t>
            </a:r>
            <a:endParaRPr>
              <a:solidFill>
                <a:srgbClr val="CCCCCC"/>
              </a:solidFill>
            </a:endParaRPr>
          </a:p>
          <a:p>
            <a:pPr indent="0" lvl="0" marL="0" rtl="0" algn="ctr">
              <a:spcBef>
                <a:spcPts val="0"/>
              </a:spcBef>
              <a:spcAft>
                <a:spcPts val="0"/>
              </a:spcAft>
              <a:buNone/>
            </a:pPr>
            <a:r>
              <a:t/>
            </a:r>
            <a:endParaRPr>
              <a:solidFill>
                <a:srgbClr val="CCCCCC"/>
              </a:solidFill>
            </a:endParaRPr>
          </a:p>
          <a:p>
            <a:pPr indent="0" lvl="0" marL="0" rtl="0" algn="ctr">
              <a:spcBef>
                <a:spcPts val="0"/>
              </a:spcBef>
              <a:spcAft>
                <a:spcPts val="0"/>
              </a:spcAft>
              <a:buNone/>
            </a:pPr>
            <a:r>
              <a:rPr lang="en">
                <a:solidFill>
                  <a:srgbClr val="CCCCCC"/>
                </a:solidFill>
              </a:rPr>
              <a:t>Pseudo-Selectors</a:t>
            </a:r>
            <a:endParaRPr>
              <a:solidFill>
                <a:srgbClr val="CCCCCC"/>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2"/>
          <p:cNvSpPr txBox="1"/>
          <p:nvPr>
            <p:ph type="title"/>
          </p:nvPr>
        </p:nvSpPr>
        <p:spPr>
          <a:xfrm>
            <a:off x="502925" y="457200"/>
            <a:ext cx="53946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Linking CSS in HTML</a:t>
            </a:r>
            <a:endParaRPr/>
          </a:p>
        </p:txBody>
      </p:sp>
      <p:sp>
        <p:nvSpPr>
          <p:cNvPr id="279" name="Google Shape;279;p42"/>
          <p:cNvSpPr txBox="1"/>
          <p:nvPr>
            <p:ph idx="1" type="body"/>
          </p:nvPr>
        </p:nvSpPr>
        <p:spPr>
          <a:xfrm>
            <a:off x="503225" y="1028700"/>
            <a:ext cx="5394600" cy="32004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b="1" lang="en"/>
              <a:t>How will the HTML file know where to find its stylin’ ?!</a:t>
            </a:r>
            <a:endParaRPr b="1"/>
          </a:p>
          <a:p>
            <a:pPr indent="0" lvl="0" marL="0" rtl="0" algn="l">
              <a:spcBef>
                <a:spcPts val="400"/>
              </a:spcBef>
              <a:spcAft>
                <a:spcPts val="0"/>
              </a:spcAft>
              <a:buNone/>
            </a:pPr>
            <a:r>
              <a:t/>
            </a:r>
            <a:endParaRPr/>
          </a:p>
          <a:p>
            <a:pPr indent="0" lvl="0" marL="0" rtl="0" algn="l">
              <a:spcBef>
                <a:spcPts val="400"/>
              </a:spcBef>
              <a:spcAft>
                <a:spcPts val="0"/>
              </a:spcAft>
              <a:buNone/>
            </a:pPr>
            <a:r>
              <a:rPr lang="en"/>
              <a:t>Inside the</a:t>
            </a:r>
            <a:r>
              <a:rPr lang="en">
                <a:latin typeface="Roboto Mono"/>
                <a:ea typeface="Roboto Mono"/>
                <a:cs typeface="Roboto Mono"/>
                <a:sym typeface="Roboto Mono"/>
              </a:rPr>
              <a:t> </a:t>
            </a:r>
            <a:r>
              <a:rPr lang="en">
                <a:solidFill>
                  <a:srgbClr val="383A42"/>
                </a:solidFill>
                <a:latin typeface="Roboto Mono"/>
                <a:ea typeface="Roboto Mono"/>
                <a:cs typeface="Roboto Mono"/>
                <a:sym typeface="Roboto Mono"/>
              </a:rPr>
              <a:t>&lt;</a:t>
            </a:r>
            <a:r>
              <a:rPr lang="en">
                <a:solidFill>
                  <a:srgbClr val="E45649"/>
                </a:solidFill>
                <a:latin typeface="Roboto Mono"/>
                <a:ea typeface="Roboto Mono"/>
                <a:cs typeface="Roboto Mono"/>
                <a:sym typeface="Roboto Mono"/>
              </a:rPr>
              <a:t>head</a:t>
            </a:r>
            <a:r>
              <a:rPr lang="en">
                <a:solidFill>
                  <a:srgbClr val="383A42"/>
                </a:solidFill>
                <a:latin typeface="Roboto Mono"/>
                <a:ea typeface="Roboto Mono"/>
                <a:cs typeface="Roboto Mono"/>
                <a:sym typeface="Roboto Mono"/>
              </a:rPr>
              <a:t>&gt;</a:t>
            </a:r>
            <a:r>
              <a:rPr lang="en">
                <a:latin typeface="Roboto Mono"/>
                <a:ea typeface="Roboto Mono"/>
                <a:cs typeface="Roboto Mono"/>
                <a:sym typeface="Roboto Mono"/>
              </a:rPr>
              <a:t> </a:t>
            </a:r>
            <a:r>
              <a:rPr lang="en"/>
              <a:t>tag, add this line:</a:t>
            </a:r>
            <a:endParaRPr/>
          </a:p>
          <a:p>
            <a:pPr indent="0" lvl="0" marL="0" rtl="0" algn="l">
              <a:spcBef>
                <a:spcPts val="400"/>
              </a:spcBef>
              <a:spcAft>
                <a:spcPts val="0"/>
              </a:spcAft>
              <a:buNone/>
            </a:pPr>
            <a:r>
              <a:rPr lang="en" sz="1500">
                <a:solidFill>
                  <a:srgbClr val="383A42"/>
                </a:solidFill>
                <a:latin typeface="Roboto Mono"/>
                <a:ea typeface="Roboto Mono"/>
                <a:cs typeface="Roboto Mono"/>
                <a:sym typeface="Roboto Mono"/>
              </a:rPr>
              <a:t>&lt;</a:t>
            </a:r>
            <a:r>
              <a:rPr lang="en" sz="1500">
                <a:solidFill>
                  <a:srgbClr val="E45649"/>
                </a:solidFill>
                <a:latin typeface="Roboto Mono"/>
                <a:ea typeface="Roboto Mono"/>
                <a:cs typeface="Roboto Mono"/>
                <a:sym typeface="Roboto Mono"/>
              </a:rPr>
              <a:t>link</a:t>
            </a:r>
            <a:r>
              <a:rPr lang="en" sz="1500">
                <a:solidFill>
                  <a:srgbClr val="383A42"/>
                </a:solidFill>
                <a:latin typeface="Roboto Mono"/>
                <a:ea typeface="Roboto Mono"/>
                <a:cs typeface="Roboto Mono"/>
                <a:sym typeface="Roboto Mono"/>
              </a:rPr>
              <a:t> </a:t>
            </a:r>
            <a:r>
              <a:rPr lang="en" sz="1500">
                <a:solidFill>
                  <a:srgbClr val="986801"/>
                </a:solidFill>
                <a:latin typeface="Roboto Mono"/>
                <a:ea typeface="Roboto Mono"/>
                <a:cs typeface="Roboto Mono"/>
                <a:sym typeface="Roboto Mono"/>
              </a:rPr>
              <a:t>rel</a:t>
            </a:r>
            <a:r>
              <a:rPr lang="en" sz="1500">
                <a:solidFill>
                  <a:srgbClr val="383A42"/>
                </a:solidFill>
                <a:latin typeface="Roboto Mono"/>
                <a:ea typeface="Roboto Mono"/>
                <a:cs typeface="Roboto Mono"/>
                <a:sym typeface="Roboto Mono"/>
              </a:rPr>
              <a:t>=</a:t>
            </a:r>
            <a:r>
              <a:rPr lang="en" sz="1500">
                <a:solidFill>
                  <a:srgbClr val="50A14F"/>
                </a:solidFill>
                <a:latin typeface="Roboto Mono"/>
                <a:ea typeface="Roboto Mono"/>
                <a:cs typeface="Roboto Mono"/>
                <a:sym typeface="Roboto Mono"/>
              </a:rPr>
              <a:t>"stylesheet"</a:t>
            </a:r>
            <a:r>
              <a:rPr lang="en" sz="1500">
                <a:solidFill>
                  <a:srgbClr val="383A42"/>
                </a:solidFill>
                <a:latin typeface="Roboto Mono"/>
                <a:ea typeface="Roboto Mono"/>
                <a:cs typeface="Roboto Mono"/>
                <a:sym typeface="Roboto Mono"/>
              </a:rPr>
              <a:t> </a:t>
            </a:r>
            <a:r>
              <a:rPr lang="en" sz="1500">
                <a:solidFill>
                  <a:srgbClr val="986801"/>
                </a:solidFill>
                <a:latin typeface="Roboto Mono"/>
                <a:ea typeface="Roboto Mono"/>
                <a:cs typeface="Roboto Mono"/>
                <a:sym typeface="Roboto Mono"/>
              </a:rPr>
              <a:t>type</a:t>
            </a:r>
            <a:r>
              <a:rPr lang="en" sz="1500">
                <a:solidFill>
                  <a:srgbClr val="383A42"/>
                </a:solidFill>
                <a:latin typeface="Roboto Mono"/>
                <a:ea typeface="Roboto Mono"/>
                <a:cs typeface="Roboto Mono"/>
                <a:sym typeface="Roboto Mono"/>
              </a:rPr>
              <a:t>=</a:t>
            </a:r>
            <a:r>
              <a:rPr lang="en" sz="1500">
                <a:solidFill>
                  <a:srgbClr val="50A14F"/>
                </a:solidFill>
                <a:latin typeface="Roboto Mono"/>
                <a:ea typeface="Roboto Mono"/>
                <a:cs typeface="Roboto Mono"/>
                <a:sym typeface="Roboto Mono"/>
              </a:rPr>
              <a:t>"text/css</a:t>
            </a:r>
            <a:r>
              <a:rPr lang="en" sz="1500">
                <a:solidFill>
                  <a:srgbClr val="50A14F"/>
                </a:solidFill>
                <a:latin typeface="Roboto Mono"/>
                <a:ea typeface="Roboto Mono"/>
                <a:cs typeface="Roboto Mono"/>
                <a:sym typeface="Roboto Mono"/>
              </a:rPr>
              <a:t>"</a:t>
            </a:r>
            <a:br>
              <a:rPr lang="en" sz="1500">
                <a:solidFill>
                  <a:srgbClr val="383A42"/>
                </a:solidFill>
                <a:latin typeface="Roboto Mono"/>
                <a:ea typeface="Roboto Mono"/>
                <a:cs typeface="Roboto Mono"/>
                <a:sym typeface="Roboto Mono"/>
              </a:rPr>
            </a:br>
            <a:r>
              <a:rPr lang="en" sz="1500">
                <a:solidFill>
                  <a:srgbClr val="383A42"/>
                </a:solidFill>
                <a:latin typeface="Roboto Mono"/>
                <a:ea typeface="Roboto Mono"/>
                <a:cs typeface="Roboto Mono"/>
                <a:sym typeface="Roboto Mono"/>
              </a:rPr>
              <a:t>      </a:t>
            </a:r>
            <a:r>
              <a:rPr lang="en" sz="1500">
                <a:solidFill>
                  <a:srgbClr val="986801"/>
                </a:solidFill>
                <a:latin typeface="Roboto Mono"/>
                <a:ea typeface="Roboto Mono"/>
                <a:cs typeface="Roboto Mono"/>
                <a:sym typeface="Roboto Mono"/>
              </a:rPr>
              <a:t>href</a:t>
            </a:r>
            <a:r>
              <a:rPr lang="en" sz="1500">
                <a:solidFill>
                  <a:srgbClr val="383A42"/>
                </a:solidFill>
                <a:latin typeface="Roboto Mono"/>
                <a:ea typeface="Roboto Mono"/>
                <a:cs typeface="Roboto Mono"/>
                <a:sym typeface="Roboto Mono"/>
              </a:rPr>
              <a:t>=</a:t>
            </a:r>
            <a:r>
              <a:rPr lang="en" sz="1500">
                <a:solidFill>
                  <a:srgbClr val="50A14F"/>
                </a:solidFill>
                <a:latin typeface="Roboto Mono"/>
                <a:ea typeface="Roboto Mono"/>
                <a:cs typeface="Roboto Mono"/>
                <a:sym typeface="Roboto Mono"/>
              </a:rPr>
              <a:t>"assets/styles/style.css"</a:t>
            </a:r>
            <a:r>
              <a:rPr lang="en" sz="1500">
                <a:solidFill>
                  <a:srgbClr val="383A42"/>
                </a:solidFill>
                <a:latin typeface="Roboto Mono"/>
                <a:ea typeface="Roboto Mono"/>
                <a:cs typeface="Roboto Mono"/>
                <a:sym typeface="Roboto Mono"/>
              </a:rPr>
              <a:t>&gt;</a:t>
            </a:r>
            <a:endParaRPr b="1" sz="1500">
              <a:latin typeface="Roboto Mono"/>
              <a:ea typeface="Roboto Mono"/>
              <a:cs typeface="Roboto Mono"/>
              <a:sym typeface="Roboto Mono"/>
            </a:endParaRPr>
          </a:p>
          <a:p>
            <a:pPr indent="0" lvl="0" marL="0" rtl="0" algn="l">
              <a:spcBef>
                <a:spcPts val="400"/>
              </a:spcBef>
              <a:spcAft>
                <a:spcPts val="0"/>
              </a:spcAft>
              <a:buClr>
                <a:schemeClr val="dk1"/>
              </a:buClr>
              <a:buSzPts val="1100"/>
              <a:buFont typeface="Arial"/>
              <a:buNone/>
            </a:pPr>
            <a:r>
              <a:t/>
            </a:r>
            <a:endParaRPr b="1"/>
          </a:p>
          <a:p>
            <a:pPr indent="0" lvl="0" marL="0" rtl="0" algn="l">
              <a:spcBef>
                <a:spcPts val="400"/>
              </a:spcBef>
              <a:spcAft>
                <a:spcPts val="0"/>
              </a:spcAft>
              <a:buClr>
                <a:schemeClr val="dk1"/>
              </a:buClr>
              <a:buSzPts val="1100"/>
              <a:buFont typeface="Arial"/>
              <a:buNone/>
            </a:pPr>
            <a:r>
              <a:rPr lang="en" sz="1200">
                <a:solidFill>
                  <a:schemeClr val="lt2"/>
                </a:solidFill>
              </a:rPr>
              <a:t>*No need to memorize this — I’d just copy and paste or something like that</a:t>
            </a:r>
            <a:endParaRPr sz="1200"/>
          </a:p>
        </p:txBody>
      </p:sp>
      <p:pic>
        <p:nvPicPr>
          <p:cNvPr id="280" name="Google Shape;280;p42"/>
          <p:cNvPicPr preferRelativeResize="0"/>
          <p:nvPr/>
        </p:nvPicPr>
        <p:blipFill rotWithShape="1">
          <a:blip r:embed="rId3">
            <a:alphaModFix/>
          </a:blip>
          <a:srcRect b="37272" l="0" r="36780" t="0"/>
          <a:stretch/>
        </p:blipFill>
        <p:spPr>
          <a:xfrm>
            <a:off x="5989375" y="1028700"/>
            <a:ext cx="2651700" cy="3200400"/>
          </a:xfrm>
          <a:prstGeom prst="rect">
            <a:avLst/>
          </a:prstGeom>
          <a:noFill/>
          <a:ln>
            <a:noFill/>
          </a:ln>
        </p:spPr>
      </p:pic>
      <p:sp>
        <p:nvSpPr>
          <p:cNvPr id="281" name="Google Shape;281;p42"/>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sz="1200"/>
              <a:t>Where our CSS file will live (for this class):</a:t>
            </a:r>
            <a:r>
              <a:rPr lang="en" sz="1200">
                <a:latin typeface="Roboto Mono"/>
                <a:ea typeface="Roboto Mono"/>
                <a:cs typeface="Roboto Mono"/>
                <a:sym typeface="Roboto Mono"/>
              </a:rPr>
              <a:t> assets/styles/style.css</a:t>
            </a:r>
            <a:endParaRPr sz="1200">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4"/>
          <p:cNvSpPr txBox="1"/>
          <p:nvPr>
            <p:ph type="title"/>
          </p:nvPr>
        </p:nvSpPr>
        <p:spPr>
          <a:xfrm>
            <a:off x="457200" y="1035450"/>
            <a:ext cx="82296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solidFill>
                  <a:srgbClr val="CCCCCC"/>
                </a:solidFill>
              </a:rPr>
              <a:t>Files and Linking CSS</a:t>
            </a:r>
            <a:endParaRPr>
              <a:solidFill>
                <a:srgbClr val="CCCCCC"/>
              </a:solidFill>
            </a:endParaRPr>
          </a:p>
          <a:p>
            <a:pPr indent="0" lvl="0" marL="0" rtl="0" algn="ctr">
              <a:spcBef>
                <a:spcPts val="0"/>
              </a:spcBef>
              <a:spcAft>
                <a:spcPts val="0"/>
              </a:spcAft>
              <a:buNone/>
            </a:pPr>
            <a:r>
              <a:t/>
            </a:r>
            <a:endParaRPr>
              <a:solidFill>
                <a:srgbClr val="CCCCCC"/>
              </a:solidFill>
            </a:endParaRPr>
          </a:p>
          <a:p>
            <a:pPr indent="0" lvl="0" marL="0" rtl="0" algn="ctr">
              <a:spcBef>
                <a:spcPts val="0"/>
              </a:spcBef>
              <a:spcAft>
                <a:spcPts val="0"/>
              </a:spcAft>
              <a:buNone/>
            </a:pPr>
            <a:r>
              <a:rPr lang="en"/>
              <a:t>CSS Syntax</a:t>
            </a:r>
            <a:endParaRPr/>
          </a:p>
          <a:p>
            <a:pPr indent="0" lvl="0" marL="0" rtl="0" algn="ctr">
              <a:spcBef>
                <a:spcPts val="0"/>
              </a:spcBef>
              <a:spcAft>
                <a:spcPts val="0"/>
              </a:spcAft>
              <a:buNone/>
            </a:pPr>
            <a:r>
              <a:t/>
            </a:r>
            <a:endParaRPr>
              <a:solidFill>
                <a:srgbClr val="CCCCCC"/>
              </a:solidFill>
            </a:endParaRPr>
          </a:p>
          <a:p>
            <a:pPr indent="0" lvl="0" marL="0" rtl="0" algn="ctr">
              <a:spcBef>
                <a:spcPts val="0"/>
              </a:spcBef>
              <a:spcAft>
                <a:spcPts val="0"/>
              </a:spcAft>
              <a:buNone/>
            </a:pPr>
            <a:r>
              <a:rPr lang="en">
                <a:solidFill>
                  <a:srgbClr val="CCCCCC"/>
                </a:solidFill>
              </a:rPr>
              <a:t>CSS Selectors</a:t>
            </a:r>
            <a:endParaRPr>
              <a:solidFill>
                <a:srgbClr val="CCCCCC"/>
              </a:solidFill>
            </a:endParaRPr>
          </a:p>
          <a:p>
            <a:pPr indent="0" lvl="0" marL="0" rtl="0" algn="ctr">
              <a:spcBef>
                <a:spcPts val="0"/>
              </a:spcBef>
              <a:spcAft>
                <a:spcPts val="0"/>
              </a:spcAft>
              <a:buNone/>
            </a:pPr>
            <a:r>
              <a:t/>
            </a:r>
            <a:endParaRPr>
              <a:solidFill>
                <a:srgbClr val="CCCCCC"/>
              </a:solidFill>
            </a:endParaRPr>
          </a:p>
          <a:p>
            <a:pPr indent="0" lvl="0" marL="0" rtl="0" algn="ctr">
              <a:spcBef>
                <a:spcPts val="0"/>
              </a:spcBef>
              <a:spcAft>
                <a:spcPts val="0"/>
              </a:spcAft>
              <a:buNone/>
            </a:pPr>
            <a:r>
              <a:rPr lang="en">
                <a:solidFill>
                  <a:srgbClr val="CCCCCC"/>
                </a:solidFill>
              </a:rPr>
              <a:t>Pseudo-Selectors</a:t>
            </a:r>
            <a:endParaRPr>
              <a:solidFill>
                <a:srgbClr val="CCCCC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8"/>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Quick HTML Review</a:t>
            </a:r>
            <a:endParaRPr/>
          </a:p>
        </p:txBody>
      </p:sp>
      <p:sp>
        <p:nvSpPr>
          <p:cNvPr id="65" name="Google Shape;65;p18"/>
          <p:cNvSpPr txBox="1"/>
          <p:nvPr/>
        </p:nvSpPr>
        <p:spPr>
          <a:xfrm>
            <a:off x="502925" y="1028700"/>
            <a:ext cx="8138100" cy="32004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doctype</a:t>
            </a:r>
            <a:r>
              <a:rPr lang="en" sz="1300">
                <a:solidFill>
                  <a:srgbClr val="383A42"/>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html</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html</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head</a:t>
            </a:r>
            <a:r>
              <a:rPr lang="en" sz="1300">
                <a:solidFill>
                  <a:srgbClr val="383A42"/>
                </a:solidFill>
                <a:latin typeface="Roboto Mono"/>
                <a:ea typeface="Roboto Mono"/>
                <a:cs typeface="Roboto Mono"/>
                <a:sym typeface="Roboto Mono"/>
              </a:rPr>
              <a:t>&gt;&lt;/</a:t>
            </a:r>
            <a:r>
              <a:rPr lang="en" sz="1300">
                <a:solidFill>
                  <a:srgbClr val="E45649"/>
                </a:solidFill>
                <a:latin typeface="Roboto Mono"/>
                <a:ea typeface="Roboto Mono"/>
                <a:cs typeface="Roboto Mono"/>
                <a:sym typeface="Roboto Mono"/>
              </a:rPr>
              <a:t>head</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body</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33333"/>
                </a:solidFill>
                <a:latin typeface="Roboto Mono"/>
                <a:ea typeface="Roboto Mono"/>
                <a:cs typeface="Roboto Mono"/>
                <a:sym typeface="Roboto Mono"/>
              </a:rPr>
              <a:t>       </a:t>
            </a:r>
            <a:r>
              <a:rPr i="1" lang="en" sz="1300">
                <a:solidFill>
                  <a:srgbClr val="A0A1A7"/>
                </a:solidFill>
                <a:latin typeface="Roboto Mono"/>
                <a:ea typeface="Roboto Mono"/>
                <a:cs typeface="Roboto Mono"/>
                <a:sym typeface="Roboto Mono"/>
              </a:rPr>
              <a:t>&lt;!-- this itself is a comment --&gt;</a:t>
            </a:r>
            <a:endParaRPr i="1" sz="1300">
              <a:solidFill>
                <a:srgbClr val="A0A1A7"/>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33333"/>
                </a:solidFill>
                <a:latin typeface="Roboto Mono"/>
                <a:ea typeface="Roboto Mono"/>
                <a:cs typeface="Roboto Mono"/>
                <a:sym typeface="Roboto Mono"/>
              </a:rPr>
              <a:t>       </a:t>
            </a:r>
            <a:r>
              <a:rPr i="1" lang="en" sz="1300">
                <a:solidFill>
                  <a:srgbClr val="A0A1A7"/>
                </a:solidFill>
                <a:latin typeface="Roboto Mono"/>
                <a:ea typeface="Roboto Mono"/>
                <a:cs typeface="Roboto Mono"/>
                <a:sym typeface="Roboto Mono"/>
              </a:rPr>
              <a:t>&lt;!-- your webpage content goes inside the body --&gt;</a:t>
            </a:r>
            <a:endParaRPr i="1" sz="1300">
              <a:solidFill>
                <a:srgbClr val="A0A1A7"/>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&gt;</a:t>
            </a:r>
            <a:r>
              <a:rPr lang="en" sz="1300">
                <a:solidFill>
                  <a:srgbClr val="333333"/>
                </a:solidFill>
                <a:latin typeface="Roboto Mono"/>
                <a:ea typeface="Roboto Mono"/>
                <a:cs typeface="Roboto Mono"/>
                <a:sym typeface="Roboto Mono"/>
              </a:rPr>
              <a:t>Welcome to WDD!</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83A42"/>
                </a:solidFill>
                <a:latin typeface="Roboto Mono"/>
                <a:ea typeface="Roboto Mono"/>
                <a:cs typeface="Roboto Mono"/>
                <a:sym typeface="Roboto Mono"/>
              </a:rPr>
              <a:t>       &lt;</a:t>
            </a:r>
            <a:r>
              <a:rPr lang="en" sz="1300">
                <a:solidFill>
                  <a:srgbClr val="E45649"/>
                </a:solidFill>
                <a:latin typeface="Roboto Mono"/>
                <a:ea typeface="Roboto Mono"/>
                <a:cs typeface="Roboto Mono"/>
                <a:sym typeface="Roboto Mono"/>
              </a:rPr>
              <a:t>img</a:t>
            </a:r>
            <a:r>
              <a:rPr lang="en" sz="1300">
                <a:solidFill>
                  <a:srgbClr val="383A42"/>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src</a:t>
            </a:r>
            <a:r>
              <a:rPr lang="en" sz="1300">
                <a:solidFill>
                  <a:srgbClr val="383A42"/>
                </a:solidFill>
                <a:latin typeface="Roboto Mono"/>
                <a:ea typeface="Roboto Mono"/>
                <a:cs typeface="Roboto Mono"/>
                <a:sym typeface="Roboto Mono"/>
              </a:rPr>
              <a:t>=</a:t>
            </a:r>
            <a:r>
              <a:rPr lang="en" sz="1300">
                <a:solidFill>
                  <a:srgbClr val="50A14F"/>
                </a:solidFill>
                <a:latin typeface="Roboto Mono"/>
                <a:ea typeface="Roboto Mono"/>
                <a:cs typeface="Roboto Mono"/>
                <a:sym typeface="Roboto Mono"/>
              </a:rPr>
              <a:t>”wdd.png” </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body</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html</a:t>
            </a:r>
            <a:r>
              <a:rPr lang="en" sz="1300">
                <a:solidFill>
                  <a:srgbClr val="383A42"/>
                </a:solidFill>
                <a:latin typeface="Roboto Mono"/>
                <a:ea typeface="Roboto Mono"/>
                <a:cs typeface="Roboto Mono"/>
                <a:sym typeface="Roboto Mono"/>
              </a:rPr>
              <a:t>&gt;</a:t>
            </a:r>
            <a:endParaRPr sz="1300">
              <a:solidFill>
                <a:srgbClr val="D9D9D9"/>
              </a:solidFill>
              <a:latin typeface="Roboto Mono"/>
              <a:ea typeface="Roboto Mono"/>
              <a:cs typeface="Roboto Mono"/>
              <a:sym typeface="Roboto Mon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5"/>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HTML and CSS: At a Glance</a:t>
            </a:r>
            <a:endParaRPr/>
          </a:p>
        </p:txBody>
      </p:sp>
      <p:sp>
        <p:nvSpPr>
          <p:cNvPr id="296" name="Google Shape;296;p45"/>
          <p:cNvSpPr txBox="1"/>
          <p:nvPr/>
        </p:nvSpPr>
        <p:spPr>
          <a:xfrm>
            <a:off x="502950" y="1028700"/>
            <a:ext cx="4020600" cy="29673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doctype</a:t>
            </a:r>
            <a:r>
              <a:rPr lang="en" sz="1300">
                <a:solidFill>
                  <a:srgbClr val="383A42"/>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html</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html</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head</a:t>
            </a:r>
            <a:r>
              <a:rPr lang="en" sz="1300">
                <a:solidFill>
                  <a:srgbClr val="383A42"/>
                </a:solidFill>
                <a:latin typeface="Roboto Mono"/>
                <a:ea typeface="Roboto Mono"/>
                <a:cs typeface="Roboto Mono"/>
                <a:sym typeface="Roboto Mono"/>
              </a:rPr>
              <a:t>&gt;</a:t>
            </a:r>
            <a:r>
              <a:rPr lang="en" sz="1300">
                <a:solidFill>
                  <a:srgbClr val="CCCCCC"/>
                </a:solidFill>
                <a:latin typeface="Roboto Mono"/>
                <a:ea typeface="Roboto Mono"/>
                <a:cs typeface="Roboto Mono"/>
                <a:sym typeface="Roboto Mono"/>
              </a:rPr>
              <a:t>...</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head</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body</a:t>
            </a:r>
            <a:r>
              <a:rPr lang="en" sz="1300">
                <a:solidFill>
                  <a:srgbClr val="383A42"/>
                </a:solidFill>
                <a:latin typeface="Roboto Mono"/>
                <a:ea typeface="Roboto Mono"/>
                <a:cs typeface="Roboto Mono"/>
                <a:sym typeface="Roboto Mono"/>
              </a:rPr>
              <a:t>&gt;</a:t>
            </a:r>
            <a:endParaRPr i="1" sz="1300">
              <a:solidFill>
                <a:srgbClr val="A0A1A7"/>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&gt;</a:t>
            </a:r>
            <a:r>
              <a:rPr lang="en" sz="1300">
                <a:solidFill>
                  <a:srgbClr val="333333"/>
                </a:solidFill>
                <a:latin typeface="Roboto Mono"/>
                <a:ea typeface="Roboto Mono"/>
                <a:cs typeface="Roboto Mono"/>
                <a:sym typeface="Roboto Mono"/>
              </a:rPr>
              <a:t>Welcome to WDD!</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83A42"/>
                </a:solidFill>
                <a:latin typeface="Roboto Mono"/>
                <a:ea typeface="Roboto Mono"/>
                <a:cs typeface="Roboto Mono"/>
                <a:sym typeface="Roboto Mono"/>
              </a:rPr>
              <a:t>       &lt;</a:t>
            </a:r>
            <a:r>
              <a:rPr lang="en" sz="1300">
                <a:solidFill>
                  <a:srgbClr val="E45649"/>
                </a:solidFill>
                <a:latin typeface="Roboto Mono"/>
                <a:ea typeface="Roboto Mono"/>
                <a:cs typeface="Roboto Mono"/>
                <a:sym typeface="Roboto Mono"/>
              </a:rPr>
              <a:t>img</a:t>
            </a:r>
            <a:r>
              <a:rPr lang="en" sz="1300">
                <a:solidFill>
                  <a:srgbClr val="383A42"/>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src</a:t>
            </a:r>
            <a:r>
              <a:rPr lang="en" sz="1300">
                <a:solidFill>
                  <a:srgbClr val="383A42"/>
                </a:solidFill>
                <a:latin typeface="Roboto Mono"/>
                <a:ea typeface="Roboto Mono"/>
                <a:cs typeface="Roboto Mono"/>
                <a:sym typeface="Roboto Mono"/>
              </a:rPr>
              <a:t>=</a:t>
            </a:r>
            <a:r>
              <a:rPr lang="en" sz="1300">
                <a:solidFill>
                  <a:srgbClr val="50A14F"/>
                </a:solidFill>
                <a:latin typeface="Roboto Mono"/>
                <a:ea typeface="Roboto Mono"/>
                <a:cs typeface="Roboto Mono"/>
                <a:sym typeface="Roboto Mono"/>
              </a:rPr>
              <a:t>”wdd.png” </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body</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html</a:t>
            </a:r>
            <a:r>
              <a:rPr lang="en" sz="1300">
                <a:solidFill>
                  <a:srgbClr val="383A42"/>
                </a:solidFill>
                <a:latin typeface="Roboto Mono"/>
                <a:ea typeface="Roboto Mono"/>
                <a:cs typeface="Roboto Mono"/>
                <a:sym typeface="Roboto Mono"/>
              </a:rPr>
              <a:t>&gt;</a:t>
            </a:r>
            <a:endParaRPr sz="1300">
              <a:solidFill>
                <a:srgbClr val="D9D9D9"/>
              </a:solidFill>
              <a:latin typeface="Roboto Mono"/>
              <a:ea typeface="Roboto Mono"/>
              <a:cs typeface="Roboto Mono"/>
              <a:sym typeface="Roboto Mono"/>
            </a:endParaRPr>
          </a:p>
        </p:txBody>
      </p:sp>
      <p:sp>
        <p:nvSpPr>
          <p:cNvPr id="297" name="Google Shape;297;p45"/>
          <p:cNvSpPr txBox="1"/>
          <p:nvPr/>
        </p:nvSpPr>
        <p:spPr>
          <a:xfrm>
            <a:off x="4620425" y="1028700"/>
            <a:ext cx="4020600" cy="29673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300">
                <a:solidFill>
                  <a:srgbClr val="E45649"/>
                </a:solidFill>
                <a:latin typeface="Roboto Mono"/>
                <a:ea typeface="Roboto Mono"/>
                <a:cs typeface="Roboto Mono"/>
                <a:sym typeface="Roboto Mono"/>
              </a:rPr>
              <a:t>body</a:t>
            </a:r>
            <a:r>
              <a:rPr lang="en" sz="1300">
                <a:solidFill>
                  <a:srgbClr val="333333"/>
                </a:solidFill>
                <a:latin typeface="Roboto Mono"/>
                <a:ea typeface="Roboto Mono"/>
                <a:cs typeface="Roboto Mono"/>
                <a:sym typeface="Roboto Mono"/>
              </a:rPr>
              <a:t> {</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width</a:t>
            </a:r>
            <a:r>
              <a:rPr lang="en" sz="1300">
                <a:solidFill>
                  <a:srgbClr val="333333"/>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200px</a:t>
            </a:r>
            <a:r>
              <a:rPr lang="en" sz="1300">
                <a:solidFill>
                  <a:srgbClr val="333333"/>
                </a:solidFill>
                <a:latin typeface="Roboto Mono"/>
                <a:ea typeface="Roboto Mono"/>
                <a:cs typeface="Roboto Mono"/>
                <a:sym typeface="Roboto Mono"/>
              </a:rPr>
              <a:t>;</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text-align</a:t>
            </a: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center</a:t>
            </a:r>
            <a:r>
              <a:rPr lang="en" sz="1300">
                <a:solidFill>
                  <a:srgbClr val="333333"/>
                </a:solidFill>
                <a:latin typeface="Roboto Mono"/>
                <a:ea typeface="Roboto Mono"/>
                <a:cs typeface="Roboto Mono"/>
                <a:sym typeface="Roboto Mono"/>
              </a:rPr>
              <a:t>;</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33333"/>
                </a:solidFill>
                <a:latin typeface="Roboto Mono"/>
                <a:ea typeface="Roboto Mono"/>
                <a:cs typeface="Roboto Mono"/>
                <a:sym typeface="Roboto Mono"/>
              </a:rPr>
              <a:t>}</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E45649"/>
                </a:solidFill>
                <a:latin typeface="Roboto Mono"/>
                <a:ea typeface="Roboto Mono"/>
                <a:cs typeface="Roboto Mono"/>
                <a:sym typeface="Roboto Mono"/>
              </a:rPr>
              <a:t>p</a:t>
            </a:r>
            <a:r>
              <a:rPr lang="en" sz="1300">
                <a:solidFill>
                  <a:srgbClr val="333333"/>
                </a:solidFill>
                <a:latin typeface="Roboto Mono"/>
                <a:ea typeface="Roboto Mono"/>
                <a:cs typeface="Roboto Mono"/>
                <a:sym typeface="Roboto Mono"/>
              </a:rPr>
              <a:t> {</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font-size</a:t>
            </a:r>
            <a:r>
              <a:rPr lang="en" sz="1300">
                <a:solidFill>
                  <a:srgbClr val="333333"/>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32px</a:t>
            </a:r>
            <a:r>
              <a:rPr lang="en" sz="1300">
                <a:solidFill>
                  <a:srgbClr val="333333"/>
                </a:solidFill>
                <a:latin typeface="Roboto Mono"/>
                <a:ea typeface="Roboto Mono"/>
                <a:cs typeface="Roboto Mono"/>
                <a:sym typeface="Roboto Mono"/>
              </a:rPr>
              <a:t>;</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color</a:t>
            </a:r>
            <a:r>
              <a:rPr lang="en" sz="1300">
                <a:solidFill>
                  <a:srgbClr val="333333"/>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green</a:t>
            </a:r>
            <a:r>
              <a:rPr lang="en" sz="1300">
                <a:solidFill>
                  <a:srgbClr val="333333"/>
                </a:solidFill>
                <a:latin typeface="Roboto Mono"/>
                <a:ea typeface="Roboto Mono"/>
                <a:cs typeface="Roboto Mono"/>
                <a:sym typeface="Roboto Mono"/>
              </a:rPr>
              <a:t>;</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font-family</a:t>
            </a:r>
            <a:r>
              <a:rPr lang="en" sz="1300">
                <a:solidFill>
                  <a:srgbClr val="333333"/>
                </a:solidFill>
                <a:latin typeface="Roboto Mono"/>
                <a:ea typeface="Roboto Mono"/>
                <a:cs typeface="Roboto Mono"/>
                <a:sym typeface="Roboto Mono"/>
              </a:rPr>
              <a:t>: Karla;</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33333"/>
                </a:solidFill>
                <a:latin typeface="Roboto Mono"/>
                <a:ea typeface="Roboto Mono"/>
                <a:cs typeface="Roboto Mono"/>
                <a:sym typeface="Roboto Mono"/>
              </a:rPr>
              <a:t>}</a:t>
            </a:r>
            <a:endParaRPr sz="1300">
              <a:solidFill>
                <a:srgbClr val="E45649"/>
              </a:solidFill>
              <a:latin typeface="Roboto Mono"/>
              <a:ea typeface="Roboto Mono"/>
              <a:cs typeface="Roboto Mono"/>
              <a:sym typeface="Roboto Mono"/>
            </a:endParaRPr>
          </a:p>
        </p:txBody>
      </p:sp>
      <p:sp>
        <p:nvSpPr>
          <p:cNvPr id="298" name="Google Shape;298;p45"/>
          <p:cNvSpPr txBox="1"/>
          <p:nvPr/>
        </p:nvSpPr>
        <p:spPr>
          <a:xfrm>
            <a:off x="502963" y="3996000"/>
            <a:ext cx="4020600" cy="233100"/>
          </a:xfrm>
          <a:prstGeom prst="rect">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35353"/>
                </a:solidFill>
                <a:latin typeface="Roboto Mono"/>
                <a:ea typeface="Roboto Mono"/>
                <a:cs typeface="Roboto Mono"/>
                <a:sym typeface="Roboto Mono"/>
              </a:rPr>
              <a:t>HTML</a:t>
            </a:r>
            <a:endParaRPr b="1" sz="1200">
              <a:solidFill>
                <a:srgbClr val="535353"/>
              </a:solidFill>
              <a:latin typeface="Roboto Mono"/>
              <a:ea typeface="Roboto Mono"/>
              <a:cs typeface="Roboto Mono"/>
              <a:sym typeface="Roboto Mono"/>
            </a:endParaRPr>
          </a:p>
        </p:txBody>
      </p:sp>
      <p:sp>
        <p:nvSpPr>
          <p:cNvPr id="299" name="Google Shape;299;p45"/>
          <p:cNvSpPr txBox="1"/>
          <p:nvPr/>
        </p:nvSpPr>
        <p:spPr>
          <a:xfrm>
            <a:off x="4620438" y="3996000"/>
            <a:ext cx="4020600" cy="233100"/>
          </a:xfrm>
          <a:prstGeom prst="rect">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35353"/>
                </a:solidFill>
                <a:latin typeface="Roboto Mono"/>
                <a:ea typeface="Roboto Mono"/>
                <a:cs typeface="Roboto Mono"/>
                <a:sym typeface="Roboto Mono"/>
              </a:rPr>
              <a:t>CSS</a:t>
            </a:r>
            <a:endParaRPr b="1" sz="1200">
              <a:solidFill>
                <a:srgbClr val="535353"/>
              </a:solidFill>
              <a:latin typeface="Roboto Mono"/>
              <a:ea typeface="Roboto Mono"/>
              <a:cs typeface="Roboto Mono"/>
              <a:sym typeface="Roboto Mon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6"/>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Selectors</a:t>
            </a:r>
            <a:endParaRPr/>
          </a:p>
        </p:txBody>
      </p:sp>
      <p:sp>
        <p:nvSpPr>
          <p:cNvPr id="305" name="Google Shape;305;p46"/>
          <p:cNvSpPr txBox="1"/>
          <p:nvPr>
            <p:ph idx="1" type="body"/>
          </p:nvPr>
        </p:nvSpPr>
        <p:spPr>
          <a:xfrm>
            <a:off x="457200" y="1028700"/>
            <a:ext cx="4068900" cy="32004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Tells us what elements in the HTML to “select”, or apply these properties to.</a:t>
            </a:r>
            <a:endParaRPr/>
          </a:p>
          <a:p>
            <a:pPr indent="-330200" lvl="0" marL="457200" rtl="0" algn="l">
              <a:spcBef>
                <a:spcPts val="400"/>
              </a:spcBef>
              <a:spcAft>
                <a:spcPts val="0"/>
              </a:spcAft>
              <a:buSzPts val="1600"/>
              <a:buChar char="•"/>
            </a:pPr>
            <a:r>
              <a:rPr lang="en"/>
              <a:t>In this case, we are selecting all the </a:t>
            </a:r>
            <a:r>
              <a:rPr lang="en">
                <a:solidFill>
                  <a:srgbClr val="E45649"/>
                </a:solidFill>
                <a:latin typeface="Roboto Mono"/>
                <a:ea typeface="Roboto Mono"/>
                <a:cs typeface="Roboto Mono"/>
                <a:sym typeface="Roboto Mono"/>
              </a:rPr>
              <a:t>div</a:t>
            </a:r>
            <a:r>
              <a:rPr lang="en"/>
              <a:t> elements.</a:t>
            </a:r>
            <a:endParaRPr/>
          </a:p>
          <a:p>
            <a:pPr indent="-330200" lvl="0" marL="457200" rtl="0" algn="l">
              <a:spcBef>
                <a:spcPts val="0"/>
              </a:spcBef>
              <a:spcAft>
                <a:spcPts val="0"/>
              </a:spcAft>
              <a:buSzPts val="1600"/>
              <a:buChar char="•"/>
            </a:pPr>
            <a:r>
              <a:rPr lang="en"/>
              <a:t>Lots of ways to specify what to select! Very powerful</a:t>
            </a:r>
            <a:endParaRPr/>
          </a:p>
        </p:txBody>
      </p:sp>
      <p:sp>
        <p:nvSpPr>
          <p:cNvPr id="306" name="Google Shape;306;p46"/>
          <p:cNvSpPr txBox="1"/>
          <p:nvPr>
            <p:ph idx="1" type="body"/>
          </p:nvPr>
        </p:nvSpPr>
        <p:spPr>
          <a:xfrm>
            <a:off x="4617725" y="1028700"/>
            <a:ext cx="4023300" cy="2967300"/>
          </a:xfrm>
          <a:prstGeom prst="rect">
            <a:avLst/>
          </a:prstGeom>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800">
                <a:solidFill>
                  <a:srgbClr val="E45649"/>
                </a:solidFill>
                <a:latin typeface="Roboto Mono"/>
                <a:ea typeface="Roboto Mono"/>
                <a:cs typeface="Roboto Mono"/>
                <a:sym typeface="Roboto Mono"/>
              </a:rPr>
              <a:t>div </a:t>
            </a:r>
            <a:r>
              <a:rPr lang="en" sz="1800">
                <a:solidFill>
                  <a:srgbClr val="A0A1A7"/>
                </a:solidFill>
                <a:latin typeface="Roboto Mono"/>
                <a:ea typeface="Roboto Mono"/>
                <a:cs typeface="Roboto Mono"/>
                <a:sym typeface="Roboto Mono"/>
              </a:rPr>
              <a:t>{</a:t>
            </a:r>
            <a:endParaRPr sz="1800">
              <a:solidFill>
                <a:srgbClr val="A0A1A7"/>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800">
                <a:solidFill>
                  <a:srgbClr val="A0A1A7"/>
                </a:solidFill>
                <a:latin typeface="Roboto Mono"/>
                <a:ea typeface="Roboto Mono"/>
                <a:cs typeface="Roboto Mono"/>
                <a:sym typeface="Roboto Mono"/>
              </a:rPr>
              <a:t>   font-size: 32px;</a:t>
            </a:r>
            <a:endParaRPr sz="1800">
              <a:solidFill>
                <a:srgbClr val="A0A1A7"/>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800">
                <a:solidFill>
                  <a:srgbClr val="A0A1A7"/>
                </a:solidFill>
                <a:latin typeface="Roboto Mono"/>
                <a:ea typeface="Roboto Mono"/>
                <a:cs typeface="Roboto Mono"/>
                <a:sym typeface="Roboto Mono"/>
              </a:rPr>
              <a:t>   color: green;</a:t>
            </a:r>
            <a:endParaRPr sz="1800">
              <a:solidFill>
                <a:srgbClr val="A0A1A7"/>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800">
                <a:solidFill>
                  <a:srgbClr val="A0A1A7"/>
                </a:solidFill>
                <a:latin typeface="Roboto Mono"/>
                <a:ea typeface="Roboto Mono"/>
                <a:cs typeface="Roboto Mono"/>
                <a:sym typeface="Roboto Mono"/>
              </a:rPr>
              <a:t>}</a:t>
            </a:r>
            <a:endParaRPr sz="1800">
              <a:solidFill>
                <a:srgbClr val="A0A1A7"/>
              </a:solidFill>
              <a:latin typeface="Roboto Mono"/>
              <a:ea typeface="Roboto Mono"/>
              <a:cs typeface="Roboto Mono"/>
              <a:sym typeface="Roboto Mono"/>
            </a:endParaRPr>
          </a:p>
        </p:txBody>
      </p:sp>
      <p:sp>
        <p:nvSpPr>
          <p:cNvPr id="307" name="Google Shape;307;p46"/>
          <p:cNvSpPr txBox="1"/>
          <p:nvPr/>
        </p:nvSpPr>
        <p:spPr>
          <a:xfrm>
            <a:off x="4620413" y="3996000"/>
            <a:ext cx="4020600" cy="233100"/>
          </a:xfrm>
          <a:prstGeom prst="rect">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35353"/>
                </a:solidFill>
                <a:latin typeface="Roboto Mono"/>
                <a:ea typeface="Roboto Mono"/>
                <a:cs typeface="Roboto Mono"/>
                <a:sym typeface="Roboto Mono"/>
              </a:rPr>
              <a:t>CSS</a:t>
            </a:r>
            <a:endParaRPr b="1" sz="1200">
              <a:solidFill>
                <a:srgbClr val="535353"/>
              </a:solidFill>
              <a:latin typeface="Roboto Mono"/>
              <a:ea typeface="Roboto Mono"/>
              <a:cs typeface="Roboto Mono"/>
              <a:sym typeface="Roboto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7"/>
          <p:cNvSpPr txBox="1"/>
          <p:nvPr>
            <p:ph idx="1" type="body"/>
          </p:nvPr>
        </p:nvSpPr>
        <p:spPr>
          <a:xfrm>
            <a:off x="457200" y="1028700"/>
            <a:ext cx="4068900" cy="32004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b="1" lang="en"/>
              <a:t>Property</a:t>
            </a:r>
            <a:br>
              <a:rPr b="1" lang="en"/>
            </a:br>
            <a:r>
              <a:rPr lang="en"/>
              <a:t>Defines </a:t>
            </a:r>
            <a:r>
              <a:rPr b="1" lang="en"/>
              <a:t>what</a:t>
            </a:r>
            <a:r>
              <a:rPr lang="en"/>
              <a:t> we are changing about the selected element</a:t>
            </a:r>
            <a:endParaRPr/>
          </a:p>
          <a:p>
            <a:pPr indent="0" lvl="0" marL="0" rtl="0" algn="l">
              <a:spcBef>
                <a:spcPts val="400"/>
              </a:spcBef>
              <a:spcAft>
                <a:spcPts val="0"/>
              </a:spcAft>
              <a:buNone/>
            </a:pPr>
            <a:r>
              <a:t/>
            </a:r>
            <a:endParaRPr/>
          </a:p>
          <a:p>
            <a:pPr indent="0" lvl="0" marL="0" marR="0" rtl="0" algn="l">
              <a:lnSpc>
                <a:spcPct val="115000"/>
              </a:lnSpc>
              <a:spcBef>
                <a:spcPts val="400"/>
              </a:spcBef>
              <a:spcAft>
                <a:spcPts val="0"/>
              </a:spcAft>
              <a:buNone/>
            </a:pPr>
            <a:r>
              <a:rPr b="1" lang="en"/>
              <a:t>Value</a:t>
            </a:r>
            <a:br>
              <a:rPr b="1" lang="en"/>
            </a:br>
            <a:r>
              <a:rPr lang="en"/>
              <a:t>Specifies </a:t>
            </a:r>
            <a:r>
              <a:rPr b="1" lang="en"/>
              <a:t>how</a:t>
            </a:r>
            <a:r>
              <a:rPr lang="en"/>
              <a:t> we are changing it, or what it should be changed to</a:t>
            </a:r>
            <a:endParaRPr/>
          </a:p>
          <a:p>
            <a:pPr indent="0" lvl="0" marL="0" marR="0" rtl="0" algn="l">
              <a:lnSpc>
                <a:spcPct val="115000"/>
              </a:lnSpc>
              <a:spcBef>
                <a:spcPts val="400"/>
              </a:spcBef>
              <a:spcAft>
                <a:spcPts val="0"/>
              </a:spcAft>
              <a:buNone/>
            </a:pPr>
            <a:r>
              <a:t/>
            </a:r>
            <a:endParaRPr/>
          </a:p>
          <a:p>
            <a:pPr indent="0" lvl="0" marL="0" marR="0" rtl="0" algn="l">
              <a:lnSpc>
                <a:spcPct val="115000"/>
              </a:lnSpc>
              <a:spcBef>
                <a:spcPts val="400"/>
              </a:spcBef>
              <a:spcAft>
                <a:spcPts val="0"/>
              </a:spcAft>
              <a:buNone/>
            </a:pPr>
            <a:r>
              <a:rPr b="1" lang="en"/>
              <a:t>Together:</a:t>
            </a:r>
            <a:r>
              <a:rPr lang="en"/>
              <a:t> Declaration (or rule)</a:t>
            </a:r>
            <a:endParaRPr/>
          </a:p>
        </p:txBody>
      </p:sp>
      <p:sp>
        <p:nvSpPr>
          <p:cNvPr id="313" name="Google Shape;313;p47"/>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Property and Value</a:t>
            </a:r>
            <a:endParaRPr/>
          </a:p>
        </p:txBody>
      </p:sp>
      <p:sp>
        <p:nvSpPr>
          <p:cNvPr id="314" name="Google Shape;314;p47"/>
          <p:cNvSpPr txBox="1"/>
          <p:nvPr>
            <p:ph idx="1" type="body"/>
          </p:nvPr>
        </p:nvSpPr>
        <p:spPr>
          <a:xfrm>
            <a:off x="4617725" y="1028700"/>
            <a:ext cx="4020600" cy="2967300"/>
          </a:xfrm>
          <a:prstGeom prst="rect">
            <a:avLst/>
          </a:prstGeom>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800">
                <a:solidFill>
                  <a:schemeClr val="dk2"/>
                </a:solidFill>
                <a:latin typeface="Roboto Mono"/>
                <a:ea typeface="Roboto Mono"/>
                <a:cs typeface="Roboto Mono"/>
                <a:sym typeface="Roboto Mono"/>
              </a:rPr>
              <a:t>div</a:t>
            </a:r>
            <a:r>
              <a:rPr lang="en" sz="1800">
                <a:solidFill>
                  <a:srgbClr val="E45649"/>
                </a:solidFill>
                <a:latin typeface="Roboto Mono"/>
                <a:ea typeface="Roboto Mono"/>
                <a:cs typeface="Roboto Mono"/>
                <a:sym typeface="Roboto Mono"/>
              </a:rPr>
              <a:t> </a:t>
            </a:r>
            <a:r>
              <a:rPr lang="en" sz="1800">
                <a:solidFill>
                  <a:srgbClr val="A0A1A7"/>
                </a:solidFill>
                <a:latin typeface="Roboto Mono"/>
                <a:ea typeface="Roboto Mono"/>
                <a:cs typeface="Roboto Mono"/>
                <a:sym typeface="Roboto Mono"/>
              </a:rPr>
              <a:t>{</a:t>
            </a:r>
            <a:endParaRPr sz="1800">
              <a:solidFill>
                <a:srgbClr val="A0A1A7"/>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800">
                <a:solidFill>
                  <a:srgbClr val="333333"/>
                </a:solidFill>
                <a:latin typeface="Roboto Mono"/>
                <a:ea typeface="Roboto Mono"/>
                <a:cs typeface="Roboto Mono"/>
                <a:sym typeface="Roboto Mono"/>
              </a:rPr>
              <a:t>   </a:t>
            </a:r>
            <a:r>
              <a:rPr lang="en" sz="1800">
                <a:solidFill>
                  <a:srgbClr val="383A42"/>
                </a:solidFill>
                <a:latin typeface="Roboto Mono"/>
                <a:ea typeface="Roboto Mono"/>
                <a:cs typeface="Roboto Mono"/>
                <a:sym typeface="Roboto Mono"/>
              </a:rPr>
              <a:t>font-size</a:t>
            </a:r>
            <a:r>
              <a:rPr lang="en" sz="1800">
                <a:solidFill>
                  <a:srgbClr val="333333"/>
                </a:solidFill>
                <a:latin typeface="Roboto Mono"/>
                <a:ea typeface="Roboto Mono"/>
                <a:cs typeface="Roboto Mono"/>
                <a:sym typeface="Roboto Mono"/>
              </a:rPr>
              <a:t>: </a:t>
            </a:r>
            <a:r>
              <a:rPr lang="en" sz="1800">
                <a:solidFill>
                  <a:srgbClr val="986801"/>
                </a:solidFill>
                <a:latin typeface="Roboto Mono"/>
                <a:ea typeface="Roboto Mono"/>
                <a:cs typeface="Roboto Mono"/>
                <a:sym typeface="Roboto Mono"/>
              </a:rPr>
              <a:t>32px</a:t>
            </a:r>
            <a:r>
              <a:rPr lang="en" sz="1800">
                <a:solidFill>
                  <a:srgbClr val="333333"/>
                </a:solidFill>
                <a:latin typeface="Roboto Mono"/>
                <a:ea typeface="Roboto Mono"/>
                <a:cs typeface="Roboto Mono"/>
                <a:sym typeface="Roboto Mono"/>
              </a:rPr>
              <a:t>;</a:t>
            </a:r>
            <a:endParaRPr sz="18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800">
                <a:solidFill>
                  <a:srgbClr val="333333"/>
                </a:solidFill>
                <a:latin typeface="Roboto Mono"/>
                <a:ea typeface="Roboto Mono"/>
                <a:cs typeface="Roboto Mono"/>
                <a:sym typeface="Roboto Mono"/>
              </a:rPr>
              <a:t>   </a:t>
            </a:r>
            <a:r>
              <a:rPr lang="en" sz="1800">
                <a:solidFill>
                  <a:srgbClr val="383A42"/>
                </a:solidFill>
                <a:latin typeface="Roboto Mono"/>
                <a:ea typeface="Roboto Mono"/>
                <a:cs typeface="Roboto Mono"/>
                <a:sym typeface="Roboto Mono"/>
              </a:rPr>
              <a:t>color</a:t>
            </a:r>
            <a:r>
              <a:rPr lang="en" sz="1800">
                <a:solidFill>
                  <a:srgbClr val="333333"/>
                </a:solidFill>
                <a:latin typeface="Roboto Mono"/>
                <a:ea typeface="Roboto Mono"/>
                <a:cs typeface="Roboto Mono"/>
                <a:sym typeface="Roboto Mono"/>
              </a:rPr>
              <a:t>: </a:t>
            </a:r>
            <a:r>
              <a:rPr lang="en" sz="1800">
                <a:solidFill>
                  <a:srgbClr val="986801"/>
                </a:solidFill>
                <a:latin typeface="Roboto Mono"/>
                <a:ea typeface="Roboto Mono"/>
                <a:cs typeface="Roboto Mono"/>
                <a:sym typeface="Roboto Mono"/>
              </a:rPr>
              <a:t>green</a:t>
            </a:r>
            <a:r>
              <a:rPr lang="en" sz="1800">
                <a:solidFill>
                  <a:srgbClr val="333333"/>
                </a:solidFill>
                <a:latin typeface="Roboto Mono"/>
                <a:ea typeface="Roboto Mono"/>
                <a:cs typeface="Roboto Mono"/>
                <a:sym typeface="Roboto Mono"/>
              </a:rPr>
              <a:t>;</a:t>
            </a:r>
            <a:endParaRPr sz="1800">
              <a:solidFill>
                <a:srgbClr val="A0A1A7"/>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800">
                <a:solidFill>
                  <a:srgbClr val="A0A1A7"/>
                </a:solidFill>
                <a:latin typeface="Roboto Mono"/>
                <a:ea typeface="Roboto Mono"/>
                <a:cs typeface="Roboto Mono"/>
                <a:sym typeface="Roboto Mono"/>
              </a:rPr>
              <a:t>}</a:t>
            </a:r>
            <a:endParaRPr sz="1800">
              <a:solidFill>
                <a:srgbClr val="A0A1A7"/>
              </a:solidFill>
              <a:latin typeface="Roboto Mono"/>
              <a:ea typeface="Roboto Mono"/>
              <a:cs typeface="Roboto Mono"/>
              <a:sym typeface="Roboto Mono"/>
            </a:endParaRPr>
          </a:p>
        </p:txBody>
      </p:sp>
      <p:sp>
        <p:nvSpPr>
          <p:cNvPr id="315" name="Google Shape;315;p47"/>
          <p:cNvSpPr txBox="1"/>
          <p:nvPr/>
        </p:nvSpPr>
        <p:spPr>
          <a:xfrm>
            <a:off x="4620413" y="3996000"/>
            <a:ext cx="4020600" cy="233100"/>
          </a:xfrm>
          <a:prstGeom prst="rect">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35353"/>
                </a:solidFill>
                <a:latin typeface="Roboto Mono"/>
                <a:ea typeface="Roboto Mono"/>
                <a:cs typeface="Roboto Mono"/>
                <a:sym typeface="Roboto Mono"/>
              </a:rPr>
              <a:t>CSS</a:t>
            </a:r>
            <a:endParaRPr b="1" sz="1200">
              <a:solidFill>
                <a:srgbClr val="535353"/>
              </a:solidFill>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8"/>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lt2"/>
                </a:solidFill>
              </a:rPr>
              <a:t>Miscellaneous, Very Small Things</a:t>
            </a:r>
            <a:endParaRPr>
              <a:solidFill>
                <a:schemeClr val="lt2"/>
              </a:solidFill>
            </a:endParaRPr>
          </a:p>
          <a:p>
            <a:pPr indent="0" lvl="0" marL="0" rtl="0" algn="l">
              <a:spcBef>
                <a:spcPts val="0"/>
              </a:spcBef>
              <a:spcAft>
                <a:spcPts val="0"/>
              </a:spcAft>
              <a:buNone/>
            </a:pPr>
            <a:r>
              <a:t/>
            </a:r>
            <a:endParaRPr/>
          </a:p>
        </p:txBody>
      </p:sp>
      <p:sp>
        <p:nvSpPr>
          <p:cNvPr id="321" name="Google Shape;321;p48"/>
          <p:cNvSpPr txBox="1"/>
          <p:nvPr>
            <p:ph idx="1" type="body"/>
          </p:nvPr>
        </p:nvSpPr>
        <p:spPr>
          <a:xfrm>
            <a:off x="457200" y="1028700"/>
            <a:ext cx="4068900" cy="3200400"/>
          </a:xfrm>
          <a:prstGeom prst="rect">
            <a:avLst/>
          </a:prstGeom>
        </p:spPr>
        <p:txBody>
          <a:bodyPr anchorCtr="0" anchor="ctr" bIns="0" lIns="0" spcFirstLastPara="1" rIns="0" wrap="square" tIns="0">
            <a:noAutofit/>
          </a:bodyPr>
          <a:lstStyle/>
          <a:p>
            <a:pPr indent="-330200" lvl="0" marL="457200" marR="0" rtl="0" algn="l">
              <a:lnSpc>
                <a:spcPct val="115000"/>
              </a:lnSpc>
              <a:spcBef>
                <a:spcPts val="400"/>
              </a:spcBef>
              <a:spcAft>
                <a:spcPts val="0"/>
              </a:spcAft>
              <a:buClr>
                <a:srgbClr val="535353"/>
              </a:buClr>
              <a:buSzPts val="1600"/>
              <a:buFont typeface="Karla"/>
              <a:buChar char="•"/>
            </a:pPr>
            <a:r>
              <a:rPr lang="en"/>
              <a:t>Rules (property and attribute pairs) for a selector fall between curly braces</a:t>
            </a:r>
            <a:endParaRPr/>
          </a:p>
          <a:p>
            <a:pPr indent="-330200" lvl="0" marL="457200" marR="0" rtl="0" algn="l">
              <a:lnSpc>
                <a:spcPct val="115000"/>
              </a:lnSpc>
              <a:spcBef>
                <a:spcPts val="0"/>
              </a:spcBef>
              <a:spcAft>
                <a:spcPts val="0"/>
              </a:spcAft>
              <a:buSzPts val="1600"/>
              <a:buChar char="•"/>
            </a:pPr>
            <a:r>
              <a:rPr lang="en"/>
              <a:t>Rules with curly braces are separated by a semicolon</a:t>
            </a:r>
            <a:endParaRPr/>
          </a:p>
          <a:p>
            <a:pPr indent="-330200" lvl="0" marL="457200" marR="0" rtl="0" algn="l">
              <a:lnSpc>
                <a:spcPct val="115000"/>
              </a:lnSpc>
              <a:spcBef>
                <a:spcPts val="0"/>
              </a:spcBef>
              <a:spcAft>
                <a:spcPts val="0"/>
              </a:spcAft>
              <a:buSzPts val="1600"/>
              <a:buChar char="•"/>
            </a:pPr>
            <a:r>
              <a:rPr lang="en"/>
              <a:t>Comments surrounded by /* and */</a:t>
            </a:r>
            <a:endParaRPr/>
          </a:p>
        </p:txBody>
      </p:sp>
      <p:sp>
        <p:nvSpPr>
          <p:cNvPr id="322" name="Google Shape;322;p48"/>
          <p:cNvSpPr txBox="1"/>
          <p:nvPr>
            <p:ph idx="1" type="body"/>
          </p:nvPr>
        </p:nvSpPr>
        <p:spPr>
          <a:xfrm>
            <a:off x="4617725" y="1028700"/>
            <a:ext cx="4023300" cy="2967300"/>
          </a:xfrm>
          <a:prstGeom prst="rect">
            <a:avLst/>
          </a:prstGeom>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300">
                <a:solidFill>
                  <a:srgbClr val="E45649"/>
                </a:solidFill>
                <a:latin typeface="Roboto Mono"/>
                <a:ea typeface="Roboto Mono"/>
                <a:cs typeface="Roboto Mono"/>
                <a:sym typeface="Roboto Mono"/>
              </a:rPr>
              <a:t>div</a:t>
            </a:r>
            <a:r>
              <a:rPr lang="en" sz="1300">
                <a:solidFill>
                  <a:srgbClr val="333333"/>
                </a:solidFill>
                <a:latin typeface="Roboto Mono"/>
                <a:ea typeface="Roboto Mono"/>
                <a:cs typeface="Roboto Mono"/>
                <a:sym typeface="Roboto Mono"/>
              </a:rPr>
              <a:t> {</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font-size</a:t>
            </a:r>
            <a:r>
              <a:rPr lang="en" sz="1300">
                <a:solidFill>
                  <a:srgbClr val="333333"/>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32px</a:t>
            </a:r>
            <a:r>
              <a:rPr lang="en" sz="1300">
                <a:solidFill>
                  <a:srgbClr val="333333"/>
                </a:solidFill>
                <a:latin typeface="Roboto Mono"/>
                <a:ea typeface="Roboto Mono"/>
                <a:cs typeface="Roboto Mono"/>
                <a:sym typeface="Roboto Mono"/>
              </a:rPr>
              <a:t>;</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color</a:t>
            </a:r>
            <a:r>
              <a:rPr lang="en" sz="1300">
                <a:solidFill>
                  <a:srgbClr val="333333"/>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green</a:t>
            </a:r>
            <a:r>
              <a:rPr lang="en" sz="1300">
                <a:solidFill>
                  <a:srgbClr val="333333"/>
                </a:solidFill>
                <a:latin typeface="Roboto Mono"/>
                <a:ea typeface="Roboto Mono"/>
                <a:cs typeface="Roboto Mono"/>
                <a:sym typeface="Roboto Mono"/>
              </a:rPr>
              <a:t>;</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33333"/>
                </a:solidFill>
                <a:latin typeface="Roboto Mono"/>
                <a:ea typeface="Roboto Mono"/>
                <a:cs typeface="Roboto Mono"/>
                <a:sym typeface="Roboto Mono"/>
              </a:rPr>
              <a:t>}</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E45649"/>
                </a:solidFill>
                <a:latin typeface="Roboto Mono"/>
                <a:ea typeface="Roboto Mono"/>
                <a:cs typeface="Roboto Mono"/>
                <a:sym typeface="Roboto Mono"/>
              </a:rPr>
              <a:t>img</a:t>
            </a:r>
            <a:r>
              <a:rPr lang="en" sz="1300">
                <a:solidFill>
                  <a:srgbClr val="333333"/>
                </a:solidFill>
                <a:latin typeface="Roboto Mono"/>
                <a:ea typeface="Roboto Mono"/>
                <a:cs typeface="Roboto Mono"/>
                <a:sym typeface="Roboto Mono"/>
              </a:rPr>
              <a:t> {</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33333"/>
                </a:solidFill>
                <a:latin typeface="Roboto Mono"/>
                <a:ea typeface="Roboto Mono"/>
                <a:cs typeface="Roboto Mono"/>
                <a:sym typeface="Roboto Mono"/>
              </a:rPr>
              <a:t>   </a:t>
            </a:r>
            <a:r>
              <a:rPr i="1" lang="en" sz="1300">
                <a:solidFill>
                  <a:srgbClr val="A0A1A7"/>
                </a:solidFill>
                <a:latin typeface="Roboto Mono"/>
                <a:ea typeface="Roboto Mono"/>
                <a:cs typeface="Roboto Mono"/>
                <a:sym typeface="Roboto Mono"/>
              </a:rPr>
              <a:t>/* This is a comment */</a:t>
            </a:r>
            <a:endParaRPr i="1" sz="1300">
              <a:solidFill>
                <a:srgbClr val="A0A1A7"/>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width</a:t>
            </a:r>
            <a:r>
              <a:rPr lang="en" sz="1300">
                <a:solidFill>
                  <a:srgbClr val="333333"/>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50%</a:t>
            </a:r>
            <a:r>
              <a:rPr lang="en" sz="1300">
                <a:solidFill>
                  <a:srgbClr val="333333"/>
                </a:solidFill>
                <a:latin typeface="Roboto Mono"/>
                <a:ea typeface="Roboto Mono"/>
                <a:cs typeface="Roboto Mono"/>
                <a:sym typeface="Roboto Mono"/>
              </a:rPr>
              <a:t>;</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33333"/>
                </a:solidFill>
                <a:latin typeface="Roboto Mono"/>
                <a:ea typeface="Roboto Mono"/>
                <a:cs typeface="Roboto Mono"/>
                <a:sym typeface="Roboto Mono"/>
              </a:rPr>
              <a:t>}</a:t>
            </a:r>
            <a:endParaRPr sz="1300">
              <a:solidFill>
                <a:srgbClr val="E45649"/>
              </a:solidFill>
              <a:latin typeface="Roboto Mono"/>
              <a:ea typeface="Roboto Mono"/>
              <a:cs typeface="Roboto Mono"/>
              <a:sym typeface="Roboto Mono"/>
            </a:endParaRPr>
          </a:p>
        </p:txBody>
      </p:sp>
      <p:sp>
        <p:nvSpPr>
          <p:cNvPr id="323" name="Google Shape;323;p48"/>
          <p:cNvSpPr txBox="1"/>
          <p:nvPr/>
        </p:nvSpPr>
        <p:spPr>
          <a:xfrm>
            <a:off x="4620413" y="3996000"/>
            <a:ext cx="4020600" cy="233100"/>
          </a:xfrm>
          <a:prstGeom prst="rect">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35353"/>
                </a:solidFill>
                <a:latin typeface="Roboto Mono"/>
                <a:ea typeface="Roboto Mono"/>
                <a:cs typeface="Roboto Mono"/>
                <a:sym typeface="Roboto Mono"/>
              </a:rPr>
              <a:t>CSS</a:t>
            </a:r>
            <a:endParaRPr b="1" sz="1200">
              <a:solidFill>
                <a:srgbClr val="535353"/>
              </a:solidFill>
              <a:latin typeface="Roboto Mono"/>
              <a:ea typeface="Roboto Mono"/>
              <a:cs typeface="Roboto Mono"/>
              <a:sym typeface="Roboto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0"/>
          <p:cNvSpPr txBox="1"/>
          <p:nvPr>
            <p:ph type="title"/>
          </p:nvPr>
        </p:nvSpPr>
        <p:spPr>
          <a:xfrm>
            <a:off x="457200" y="1035450"/>
            <a:ext cx="82296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rgbClr val="CCCCCC"/>
                </a:solidFill>
              </a:rPr>
              <a:t>Files and Linking CSS</a:t>
            </a:r>
            <a:endParaRPr>
              <a:solidFill>
                <a:srgbClr val="CCCCCC"/>
              </a:solidFill>
            </a:endParaRPr>
          </a:p>
          <a:p>
            <a:pPr indent="0" lvl="0" marL="0" rtl="0" algn="ctr">
              <a:spcBef>
                <a:spcPts val="0"/>
              </a:spcBef>
              <a:spcAft>
                <a:spcPts val="0"/>
              </a:spcAft>
              <a:buNone/>
            </a:pPr>
            <a:r>
              <a:t/>
            </a:r>
            <a:endParaRPr>
              <a:solidFill>
                <a:srgbClr val="CCCCCC"/>
              </a:solidFill>
            </a:endParaRPr>
          </a:p>
          <a:p>
            <a:pPr indent="0" lvl="0" marL="0" rtl="0" algn="ctr">
              <a:spcBef>
                <a:spcPts val="0"/>
              </a:spcBef>
              <a:spcAft>
                <a:spcPts val="0"/>
              </a:spcAft>
              <a:buNone/>
            </a:pPr>
            <a:r>
              <a:rPr lang="en">
                <a:solidFill>
                  <a:srgbClr val="CCCCCC"/>
                </a:solidFill>
              </a:rPr>
              <a:t>CSS Syntax</a:t>
            </a:r>
            <a:endParaRPr>
              <a:solidFill>
                <a:srgbClr val="CCCCCC"/>
              </a:solidFill>
            </a:endParaRPr>
          </a:p>
          <a:p>
            <a:pPr indent="0" lvl="0" marL="0" rtl="0" algn="ctr">
              <a:spcBef>
                <a:spcPts val="0"/>
              </a:spcBef>
              <a:spcAft>
                <a:spcPts val="0"/>
              </a:spcAft>
              <a:buClr>
                <a:schemeClr val="dk1"/>
              </a:buClr>
              <a:buSzPts val="1100"/>
              <a:buFont typeface="Arial"/>
              <a:buNone/>
            </a:pPr>
            <a:r>
              <a:t/>
            </a:r>
            <a:endParaRPr>
              <a:solidFill>
                <a:srgbClr val="CCCCCC"/>
              </a:solidFill>
            </a:endParaRPr>
          </a:p>
          <a:p>
            <a:pPr indent="0" lvl="0" marL="0" rtl="0" algn="ctr">
              <a:spcBef>
                <a:spcPts val="0"/>
              </a:spcBef>
              <a:spcAft>
                <a:spcPts val="0"/>
              </a:spcAft>
              <a:buNone/>
            </a:pPr>
            <a:r>
              <a:rPr lang="en"/>
              <a:t>CSS Selectors</a:t>
            </a:r>
            <a:endParaRPr/>
          </a:p>
          <a:p>
            <a:pPr indent="0" lvl="0" marL="0" rtl="0" algn="ctr">
              <a:spcBef>
                <a:spcPts val="0"/>
              </a:spcBef>
              <a:spcAft>
                <a:spcPts val="0"/>
              </a:spcAft>
              <a:buNone/>
            </a:pPr>
            <a:r>
              <a:t/>
            </a:r>
            <a:endParaRPr>
              <a:solidFill>
                <a:srgbClr val="CCCCCC"/>
              </a:solidFill>
            </a:endParaRPr>
          </a:p>
          <a:p>
            <a:pPr indent="0" lvl="0" marL="0" rtl="0" algn="ctr">
              <a:spcBef>
                <a:spcPts val="0"/>
              </a:spcBef>
              <a:spcAft>
                <a:spcPts val="0"/>
              </a:spcAft>
              <a:buNone/>
            </a:pPr>
            <a:r>
              <a:rPr lang="en">
                <a:solidFill>
                  <a:srgbClr val="CCCCCC"/>
                </a:solidFill>
              </a:rPr>
              <a:t>Pseudo-Selectors</a:t>
            </a:r>
            <a:endParaRPr>
              <a:solidFill>
                <a:srgbClr val="CCCCCC"/>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1"/>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Disaster, what??</a:t>
            </a:r>
            <a:endParaRPr/>
          </a:p>
        </p:txBody>
      </p:sp>
      <p:sp>
        <p:nvSpPr>
          <p:cNvPr id="338" name="Google Shape;338;p51"/>
          <p:cNvSpPr txBox="1"/>
          <p:nvPr/>
        </p:nvSpPr>
        <p:spPr>
          <a:xfrm>
            <a:off x="503050" y="1028700"/>
            <a:ext cx="4020600" cy="29673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&gt;</a:t>
            </a:r>
            <a:r>
              <a:rPr lang="en" sz="1300">
                <a:solidFill>
                  <a:srgbClr val="333333"/>
                </a:solidFill>
                <a:latin typeface="Roboto Mono"/>
                <a:ea typeface="Roboto Mono"/>
                <a:cs typeface="Roboto Mono"/>
                <a:sym typeface="Roboto Mono"/>
              </a:rPr>
              <a:t>Green text</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&gt;</a:t>
            </a:r>
            <a:r>
              <a:rPr lang="en" sz="1300">
                <a:solidFill>
                  <a:srgbClr val="333333"/>
                </a:solidFill>
                <a:latin typeface="Roboto Mono"/>
                <a:ea typeface="Roboto Mono"/>
                <a:cs typeface="Roboto Mono"/>
                <a:sym typeface="Roboto Mono"/>
              </a:rPr>
              <a:t>Blue text</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&gt;And more</a:t>
            </a:r>
            <a:r>
              <a:rPr lang="en" sz="1300">
                <a:solidFill>
                  <a:srgbClr val="333333"/>
                </a:solidFill>
                <a:latin typeface="Roboto Mono"/>
                <a:ea typeface="Roboto Mono"/>
                <a:cs typeface="Roboto Mono"/>
                <a:sym typeface="Roboto Mono"/>
              </a:rPr>
              <a:t> green text!</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p:txBody>
      </p:sp>
      <p:sp>
        <p:nvSpPr>
          <p:cNvPr id="339" name="Google Shape;339;p51"/>
          <p:cNvSpPr txBox="1"/>
          <p:nvPr/>
        </p:nvSpPr>
        <p:spPr>
          <a:xfrm>
            <a:off x="4620425" y="1028700"/>
            <a:ext cx="4020600" cy="29673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i="1" lang="en" sz="1300">
                <a:solidFill>
                  <a:srgbClr val="A0A1A7"/>
                </a:solidFill>
                <a:latin typeface="Roboto Mono"/>
                <a:ea typeface="Roboto Mono"/>
                <a:cs typeface="Roboto Mono"/>
                <a:sym typeface="Roboto Mono"/>
              </a:rPr>
              <a:t>/* ¡DOES NOT WORK! */</a:t>
            </a:r>
            <a:endParaRPr i="1" sz="1300">
              <a:solidFill>
                <a:srgbClr val="A0A1A7"/>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E45649"/>
                </a:solidFill>
                <a:latin typeface="Roboto Mono"/>
                <a:ea typeface="Roboto Mono"/>
                <a:cs typeface="Roboto Mono"/>
                <a:sym typeface="Roboto Mono"/>
              </a:rPr>
              <a:t>p</a:t>
            </a:r>
            <a:r>
              <a:rPr lang="en" sz="1300">
                <a:solidFill>
                  <a:srgbClr val="333333"/>
                </a:solidFill>
                <a:latin typeface="Roboto Mono"/>
                <a:ea typeface="Roboto Mono"/>
                <a:cs typeface="Roboto Mono"/>
                <a:sym typeface="Roboto Mono"/>
              </a:rPr>
              <a:t> {</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color</a:t>
            </a:r>
            <a:r>
              <a:rPr lang="en" sz="1300">
                <a:solidFill>
                  <a:srgbClr val="333333"/>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green</a:t>
            </a:r>
            <a:r>
              <a:rPr lang="en" sz="1300">
                <a:solidFill>
                  <a:srgbClr val="333333"/>
                </a:solidFill>
                <a:latin typeface="Roboto Mono"/>
                <a:ea typeface="Roboto Mono"/>
                <a:cs typeface="Roboto Mono"/>
                <a:sym typeface="Roboto Mono"/>
              </a:rPr>
              <a:t>;</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color</a:t>
            </a:r>
            <a:r>
              <a:rPr lang="en" sz="1300">
                <a:solidFill>
                  <a:srgbClr val="333333"/>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blue</a:t>
            </a:r>
            <a:r>
              <a:rPr lang="en" sz="1300">
                <a:solidFill>
                  <a:srgbClr val="333333"/>
                </a:solidFill>
                <a:latin typeface="Roboto Mono"/>
                <a:ea typeface="Roboto Mono"/>
                <a:cs typeface="Roboto Mono"/>
                <a:sym typeface="Roboto Mono"/>
              </a:rPr>
              <a:t>;</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33333"/>
                </a:solidFill>
                <a:latin typeface="Roboto Mono"/>
                <a:ea typeface="Roboto Mono"/>
                <a:cs typeface="Roboto Mono"/>
                <a:sym typeface="Roboto Mono"/>
              </a:rPr>
              <a:t>}</a:t>
            </a:r>
            <a:endParaRPr sz="1300">
              <a:solidFill>
                <a:srgbClr val="A0A1A7"/>
              </a:solidFill>
              <a:latin typeface="Roboto Mono"/>
              <a:ea typeface="Roboto Mono"/>
              <a:cs typeface="Roboto Mono"/>
              <a:sym typeface="Roboto Mono"/>
            </a:endParaRPr>
          </a:p>
        </p:txBody>
      </p:sp>
      <p:sp>
        <p:nvSpPr>
          <p:cNvPr id="340" name="Google Shape;340;p51"/>
          <p:cNvSpPr txBox="1"/>
          <p:nvPr/>
        </p:nvSpPr>
        <p:spPr>
          <a:xfrm>
            <a:off x="502950" y="3996000"/>
            <a:ext cx="4020600" cy="233100"/>
          </a:xfrm>
          <a:prstGeom prst="rect">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35353"/>
                </a:solidFill>
                <a:latin typeface="Roboto Mono"/>
                <a:ea typeface="Roboto Mono"/>
                <a:cs typeface="Roboto Mono"/>
                <a:sym typeface="Roboto Mono"/>
              </a:rPr>
              <a:t>HTML</a:t>
            </a:r>
            <a:endParaRPr b="1" sz="1200">
              <a:solidFill>
                <a:srgbClr val="535353"/>
              </a:solidFill>
              <a:latin typeface="Roboto Mono"/>
              <a:ea typeface="Roboto Mono"/>
              <a:cs typeface="Roboto Mono"/>
              <a:sym typeface="Roboto Mono"/>
            </a:endParaRPr>
          </a:p>
        </p:txBody>
      </p:sp>
      <p:sp>
        <p:nvSpPr>
          <p:cNvPr id="341" name="Google Shape;341;p51"/>
          <p:cNvSpPr txBox="1"/>
          <p:nvPr/>
        </p:nvSpPr>
        <p:spPr>
          <a:xfrm>
            <a:off x="4620425" y="3996000"/>
            <a:ext cx="4020600" cy="233100"/>
          </a:xfrm>
          <a:prstGeom prst="rect">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35353"/>
                </a:solidFill>
                <a:latin typeface="Roboto Mono"/>
                <a:ea typeface="Roboto Mono"/>
                <a:cs typeface="Roboto Mono"/>
                <a:sym typeface="Roboto Mono"/>
              </a:rPr>
              <a:t>CSS</a:t>
            </a:r>
            <a:endParaRPr b="1" sz="1200">
              <a:solidFill>
                <a:srgbClr val="535353"/>
              </a:solidFill>
              <a:latin typeface="Roboto Mono"/>
              <a:ea typeface="Roboto Mono"/>
              <a:cs typeface="Roboto Mono"/>
              <a:sym typeface="Roboto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2"/>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An Attempt</a:t>
            </a:r>
            <a:endParaRPr/>
          </a:p>
        </p:txBody>
      </p:sp>
      <p:sp>
        <p:nvSpPr>
          <p:cNvPr id="347" name="Google Shape;347;p52"/>
          <p:cNvSpPr txBox="1"/>
          <p:nvPr/>
        </p:nvSpPr>
        <p:spPr>
          <a:xfrm>
            <a:off x="503050" y="1028700"/>
            <a:ext cx="4020600" cy="29673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&gt;</a:t>
            </a:r>
            <a:r>
              <a:rPr lang="en" sz="1300">
                <a:solidFill>
                  <a:srgbClr val="333333"/>
                </a:solidFill>
                <a:latin typeface="Roboto Mono"/>
                <a:ea typeface="Roboto Mono"/>
                <a:cs typeface="Roboto Mono"/>
                <a:sym typeface="Roboto Mono"/>
              </a:rPr>
              <a:t>Green text</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div</a:t>
            </a:r>
            <a:r>
              <a:rPr lang="en" sz="1300">
                <a:solidFill>
                  <a:srgbClr val="383A42"/>
                </a:solidFill>
                <a:latin typeface="Roboto Mono"/>
                <a:ea typeface="Roboto Mono"/>
                <a:cs typeface="Roboto Mono"/>
                <a:sym typeface="Roboto Mono"/>
              </a:rPr>
              <a:t>&gt;</a:t>
            </a:r>
            <a:r>
              <a:rPr lang="en" sz="1300">
                <a:solidFill>
                  <a:srgbClr val="333333"/>
                </a:solidFill>
                <a:latin typeface="Roboto Mono"/>
                <a:ea typeface="Roboto Mono"/>
                <a:cs typeface="Roboto Mono"/>
                <a:sym typeface="Roboto Mono"/>
              </a:rPr>
              <a:t>Blue text</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div</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&gt;</a:t>
            </a:r>
            <a:r>
              <a:rPr lang="en" sz="1300">
                <a:solidFill>
                  <a:srgbClr val="333333"/>
                </a:solidFill>
                <a:latin typeface="Roboto Mono"/>
                <a:ea typeface="Roboto Mono"/>
                <a:cs typeface="Roboto Mono"/>
                <a:sym typeface="Roboto Mono"/>
              </a:rPr>
              <a:t>And more green text!</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p:txBody>
      </p:sp>
      <p:sp>
        <p:nvSpPr>
          <p:cNvPr id="348" name="Google Shape;348;p52"/>
          <p:cNvSpPr txBox="1"/>
          <p:nvPr/>
        </p:nvSpPr>
        <p:spPr>
          <a:xfrm>
            <a:off x="4620425" y="1028700"/>
            <a:ext cx="4020600" cy="29673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300">
                <a:solidFill>
                  <a:srgbClr val="E45649"/>
                </a:solidFill>
                <a:latin typeface="Roboto Mono"/>
                <a:ea typeface="Roboto Mono"/>
                <a:cs typeface="Roboto Mono"/>
                <a:sym typeface="Roboto Mono"/>
              </a:rPr>
              <a:t>p</a:t>
            </a:r>
            <a:r>
              <a:rPr lang="en" sz="1300">
                <a:solidFill>
                  <a:srgbClr val="333333"/>
                </a:solidFill>
                <a:latin typeface="Roboto Mono"/>
                <a:ea typeface="Roboto Mono"/>
                <a:cs typeface="Roboto Mono"/>
                <a:sym typeface="Roboto Mono"/>
              </a:rPr>
              <a:t> {</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color</a:t>
            </a:r>
            <a:r>
              <a:rPr lang="en" sz="1300">
                <a:solidFill>
                  <a:srgbClr val="333333"/>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green</a:t>
            </a:r>
            <a:r>
              <a:rPr lang="en" sz="1300">
                <a:solidFill>
                  <a:srgbClr val="333333"/>
                </a:solidFill>
                <a:latin typeface="Roboto Mono"/>
                <a:ea typeface="Roboto Mono"/>
                <a:cs typeface="Roboto Mono"/>
                <a:sym typeface="Roboto Mono"/>
              </a:rPr>
              <a:t>;</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33333"/>
                </a:solidFill>
                <a:latin typeface="Roboto Mono"/>
                <a:ea typeface="Roboto Mono"/>
                <a:cs typeface="Roboto Mono"/>
                <a:sym typeface="Roboto Mono"/>
              </a:rPr>
              <a:t>}</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E45649"/>
                </a:solidFill>
                <a:latin typeface="Roboto Mono"/>
                <a:ea typeface="Roboto Mono"/>
                <a:cs typeface="Roboto Mono"/>
                <a:sym typeface="Roboto Mono"/>
              </a:rPr>
              <a:t>div</a:t>
            </a:r>
            <a:r>
              <a:rPr lang="en" sz="1300">
                <a:solidFill>
                  <a:srgbClr val="333333"/>
                </a:solidFill>
                <a:latin typeface="Roboto Mono"/>
                <a:ea typeface="Roboto Mono"/>
                <a:cs typeface="Roboto Mono"/>
                <a:sym typeface="Roboto Mono"/>
              </a:rPr>
              <a:t> {</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color</a:t>
            </a:r>
            <a:r>
              <a:rPr lang="en" sz="1300">
                <a:solidFill>
                  <a:srgbClr val="333333"/>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blue</a:t>
            </a:r>
            <a:r>
              <a:rPr lang="en" sz="1300">
                <a:solidFill>
                  <a:srgbClr val="333333"/>
                </a:solidFill>
                <a:latin typeface="Roboto Mono"/>
                <a:ea typeface="Roboto Mono"/>
                <a:cs typeface="Roboto Mono"/>
                <a:sym typeface="Roboto Mono"/>
              </a:rPr>
              <a:t>;</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33333"/>
                </a:solidFill>
                <a:latin typeface="Roboto Mono"/>
                <a:ea typeface="Roboto Mono"/>
                <a:cs typeface="Roboto Mono"/>
                <a:sym typeface="Roboto Mono"/>
              </a:rPr>
              <a:t>}</a:t>
            </a:r>
            <a:endParaRPr sz="1300">
              <a:solidFill>
                <a:srgbClr val="E45649"/>
              </a:solidFill>
              <a:latin typeface="Roboto Mono"/>
              <a:ea typeface="Roboto Mono"/>
              <a:cs typeface="Roboto Mono"/>
              <a:sym typeface="Roboto Mono"/>
            </a:endParaRPr>
          </a:p>
        </p:txBody>
      </p:sp>
      <p:sp>
        <p:nvSpPr>
          <p:cNvPr id="349" name="Google Shape;349;p52"/>
          <p:cNvSpPr txBox="1"/>
          <p:nvPr/>
        </p:nvSpPr>
        <p:spPr>
          <a:xfrm>
            <a:off x="502950" y="3996000"/>
            <a:ext cx="4020600" cy="233100"/>
          </a:xfrm>
          <a:prstGeom prst="rect">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35353"/>
                </a:solidFill>
                <a:latin typeface="Roboto Mono"/>
                <a:ea typeface="Roboto Mono"/>
                <a:cs typeface="Roboto Mono"/>
                <a:sym typeface="Roboto Mono"/>
              </a:rPr>
              <a:t>HTML</a:t>
            </a:r>
            <a:endParaRPr b="1" sz="1200">
              <a:solidFill>
                <a:srgbClr val="535353"/>
              </a:solidFill>
              <a:latin typeface="Roboto Mono"/>
              <a:ea typeface="Roboto Mono"/>
              <a:cs typeface="Roboto Mono"/>
              <a:sym typeface="Roboto Mono"/>
            </a:endParaRPr>
          </a:p>
        </p:txBody>
      </p:sp>
      <p:sp>
        <p:nvSpPr>
          <p:cNvPr id="350" name="Google Shape;350;p52"/>
          <p:cNvSpPr txBox="1"/>
          <p:nvPr/>
        </p:nvSpPr>
        <p:spPr>
          <a:xfrm>
            <a:off x="4620425" y="3996000"/>
            <a:ext cx="4020600" cy="233100"/>
          </a:xfrm>
          <a:prstGeom prst="rect">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35353"/>
                </a:solidFill>
                <a:latin typeface="Roboto Mono"/>
                <a:ea typeface="Roboto Mono"/>
                <a:cs typeface="Roboto Mono"/>
                <a:sym typeface="Roboto Mono"/>
              </a:rPr>
              <a:t>CSS</a:t>
            </a:r>
            <a:endParaRPr b="1" sz="1200">
              <a:solidFill>
                <a:srgbClr val="535353"/>
              </a:solidFill>
              <a:latin typeface="Roboto Mono"/>
              <a:ea typeface="Roboto Mono"/>
              <a:cs typeface="Roboto Mono"/>
              <a:sym typeface="Roboto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3"/>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Yes Good</a:t>
            </a:r>
            <a:endParaRPr/>
          </a:p>
        </p:txBody>
      </p:sp>
      <p:sp>
        <p:nvSpPr>
          <p:cNvPr id="356" name="Google Shape;356;p53"/>
          <p:cNvSpPr txBox="1"/>
          <p:nvPr/>
        </p:nvSpPr>
        <p:spPr>
          <a:xfrm>
            <a:off x="503000" y="1028700"/>
            <a:ext cx="4020600" cy="29673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class</a:t>
            </a:r>
            <a:r>
              <a:rPr lang="en" sz="1300">
                <a:solidFill>
                  <a:srgbClr val="383A42"/>
                </a:solidFill>
                <a:latin typeface="Roboto Mono"/>
                <a:ea typeface="Roboto Mono"/>
                <a:cs typeface="Roboto Mono"/>
                <a:sym typeface="Roboto Mono"/>
              </a:rPr>
              <a:t>=</a:t>
            </a:r>
            <a:r>
              <a:rPr lang="en" sz="1300">
                <a:solidFill>
                  <a:srgbClr val="50A14F"/>
                </a:solidFill>
                <a:latin typeface="Roboto Mono"/>
                <a:ea typeface="Roboto Mono"/>
                <a:cs typeface="Roboto Mono"/>
                <a:sym typeface="Roboto Mono"/>
              </a:rPr>
              <a:t>”green”</a:t>
            </a:r>
            <a:r>
              <a:rPr lang="en" sz="1300">
                <a:solidFill>
                  <a:srgbClr val="383A42"/>
                </a:solidFill>
                <a:latin typeface="Roboto Mono"/>
                <a:ea typeface="Roboto Mono"/>
                <a:cs typeface="Roboto Mono"/>
                <a:sym typeface="Roboto Mono"/>
              </a:rPr>
              <a:t>&gt;</a:t>
            </a:r>
            <a:r>
              <a:rPr lang="en" sz="1300">
                <a:solidFill>
                  <a:srgbClr val="333333"/>
                </a:solidFill>
                <a:latin typeface="Roboto Mono"/>
                <a:ea typeface="Roboto Mono"/>
                <a:cs typeface="Roboto Mono"/>
                <a:sym typeface="Roboto Mono"/>
              </a:rPr>
              <a:t>Green text</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id</a:t>
            </a:r>
            <a:r>
              <a:rPr lang="en" sz="1300">
                <a:solidFill>
                  <a:srgbClr val="383A42"/>
                </a:solidFill>
                <a:latin typeface="Roboto Mono"/>
                <a:ea typeface="Roboto Mono"/>
                <a:cs typeface="Roboto Mono"/>
                <a:sym typeface="Roboto Mono"/>
              </a:rPr>
              <a:t>=</a:t>
            </a:r>
            <a:r>
              <a:rPr lang="en" sz="1300">
                <a:solidFill>
                  <a:srgbClr val="50A14F"/>
                </a:solidFill>
                <a:latin typeface="Roboto Mono"/>
                <a:ea typeface="Roboto Mono"/>
                <a:cs typeface="Roboto Mono"/>
                <a:sym typeface="Roboto Mono"/>
              </a:rPr>
              <a:t>”blue”</a:t>
            </a:r>
            <a:r>
              <a:rPr lang="en" sz="1300">
                <a:solidFill>
                  <a:srgbClr val="383A42"/>
                </a:solidFill>
                <a:latin typeface="Roboto Mono"/>
                <a:ea typeface="Roboto Mono"/>
                <a:cs typeface="Roboto Mono"/>
                <a:sym typeface="Roboto Mono"/>
              </a:rPr>
              <a:t>&gt;</a:t>
            </a:r>
            <a:r>
              <a:rPr lang="en" sz="1300">
                <a:solidFill>
                  <a:srgbClr val="333333"/>
                </a:solidFill>
                <a:latin typeface="Roboto Mono"/>
                <a:ea typeface="Roboto Mono"/>
                <a:cs typeface="Roboto Mono"/>
                <a:sym typeface="Roboto Mono"/>
              </a:rPr>
              <a:t>Blue text</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class</a:t>
            </a:r>
            <a:r>
              <a:rPr lang="en" sz="1300">
                <a:solidFill>
                  <a:srgbClr val="383A42"/>
                </a:solidFill>
                <a:latin typeface="Roboto Mono"/>
                <a:ea typeface="Roboto Mono"/>
                <a:cs typeface="Roboto Mono"/>
                <a:sym typeface="Roboto Mono"/>
              </a:rPr>
              <a:t>=</a:t>
            </a:r>
            <a:r>
              <a:rPr lang="en" sz="1300">
                <a:solidFill>
                  <a:srgbClr val="50A14F"/>
                </a:solidFill>
                <a:latin typeface="Roboto Mono"/>
                <a:ea typeface="Roboto Mono"/>
                <a:cs typeface="Roboto Mono"/>
                <a:sym typeface="Roboto Mono"/>
              </a:rPr>
              <a:t>”green”</a:t>
            </a:r>
            <a:r>
              <a:rPr lang="en" sz="1300">
                <a:solidFill>
                  <a:srgbClr val="383A42"/>
                </a:solidFill>
                <a:latin typeface="Roboto Mono"/>
                <a:ea typeface="Roboto Mono"/>
                <a:cs typeface="Roboto Mono"/>
                <a:sym typeface="Roboto Mono"/>
              </a:rPr>
              <a:t>&gt;</a:t>
            </a:r>
            <a:r>
              <a:rPr lang="en" sz="1300">
                <a:solidFill>
                  <a:srgbClr val="333333"/>
                </a:solidFill>
                <a:latin typeface="Roboto Mono"/>
                <a:ea typeface="Roboto Mono"/>
                <a:cs typeface="Roboto Mono"/>
                <a:sym typeface="Roboto Mono"/>
              </a:rPr>
              <a:t>More green text!</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p:txBody>
      </p:sp>
      <p:sp>
        <p:nvSpPr>
          <p:cNvPr id="357" name="Google Shape;357;p53"/>
          <p:cNvSpPr txBox="1"/>
          <p:nvPr/>
        </p:nvSpPr>
        <p:spPr>
          <a:xfrm>
            <a:off x="4620375" y="1028700"/>
            <a:ext cx="4020600" cy="29673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300">
                <a:solidFill>
                  <a:srgbClr val="986801"/>
                </a:solidFill>
                <a:latin typeface="Roboto Mono"/>
                <a:ea typeface="Roboto Mono"/>
                <a:cs typeface="Roboto Mono"/>
                <a:sym typeface="Roboto Mono"/>
              </a:rPr>
              <a:t>.green</a:t>
            </a:r>
            <a:r>
              <a:rPr lang="en" sz="1300">
                <a:solidFill>
                  <a:srgbClr val="333333"/>
                </a:solidFill>
                <a:latin typeface="Roboto Mono"/>
                <a:ea typeface="Roboto Mono"/>
                <a:cs typeface="Roboto Mono"/>
                <a:sym typeface="Roboto Mono"/>
              </a:rPr>
              <a:t> {</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color</a:t>
            </a:r>
            <a:r>
              <a:rPr lang="en" sz="1300">
                <a:solidFill>
                  <a:srgbClr val="333333"/>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green</a:t>
            </a:r>
            <a:r>
              <a:rPr lang="en" sz="1300">
                <a:solidFill>
                  <a:srgbClr val="333333"/>
                </a:solidFill>
                <a:latin typeface="Roboto Mono"/>
                <a:ea typeface="Roboto Mono"/>
                <a:cs typeface="Roboto Mono"/>
                <a:sym typeface="Roboto Mono"/>
              </a:rPr>
              <a:t>;</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33333"/>
                </a:solidFill>
                <a:latin typeface="Roboto Mono"/>
                <a:ea typeface="Roboto Mono"/>
                <a:cs typeface="Roboto Mono"/>
                <a:sym typeface="Roboto Mono"/>
              </a:rPr>
              <a:t>}</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4078F2"/>
                </a:solidFill>
                <a:latin typeface="Roboto Mono"/>
                <a:ea typeface="Roboto Mono"/>
                <a:cs typeface="Roboto Mono"/>
                <a:sym typeface="Roboto Mono"/>
              </a:rPr>
              <a:t>#blue</a:t>
            </a:r>
            <a:r>
              <a:rPr lang="en" sz="1300">
                <a:solidFill>
                  <a:srgbClr val="333333"/>
                </a:solidFill>
                <a:latin typeface="Roboto Mono"/>
                <a:ea typeface="Roboto Mono"/>
                <a:cs typeface="Roboto Mono"/>
                <a:sym typeface="Roboto Mono"/>
              </a:rPr>
              <a:t> {</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color</a:t>
            </a:r>
            <a:r>
              <a:rPr lang="en" sz="1300">
                <a:solidFill>
                  <a:srgbClr val="333333"/>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blue</a:t>
            </a:r>
            <a:r>
              <a:rPr lang="en" sz="1300">
                <a:solidFill>
                  <a:srgbClr val="333333"/>
                </a:solidFill>
                <a:latin typeface="Roboto Mono"/>
                <a:ea typeface="Roboto Mono"/>
                <a:cs typeface="Roboto Mono"/>
                <a:sym typeface="Roboto Mono"/>
              </a:rPr>
              <a:t>;</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33333"/>
                </a:solidFill>
                <a:latin typeface="Roboto Mono"/>
                <a:ea typeface="Roboto Mono"/>
                <a:cs typeface="Roboto Mono"/>
                <a:sym typeface="Roboto Mono"/>
              </a:rPr>
              <a:t>}</a:t>
            </a:r>
            <a:endParaRPr sz="1300">
              <a:solidFill>
                <a:srgbClr val="E45649"/>
              </a:solidFill>
              <a:latin typeface="Roboto Mono"/>
              <a:ea typeface="Roboto Mono"/>
              <a:cs typeface="Roboto Mono"/>
              <a:sym typeface="Roboto Mono"/>
            </a:endParaRPr>
          </a:p>
        </p:txBody>
      </p:sp>
      <p:sp>
        <p:nvSpPr>
          <p:cNvPr id="358" name="Google Shape;358;p53"/>
          <p:cNvSpPr txBox="1"/>
          <p:nvPr/>
        </p:nvSpPr>
        <p:spPr>
          <a:xfrm>
            <a:off x="502950" y="3996000"/>
            <a:ext cx="4020600" cy="233100"/>
          </a:xfrm>
          <a:prstGeom prst="rect">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35353"/>
                </a:solidFill>
                <a:latin typeface="Roboto Mono"/>
                <a:ea typeface="Roboto Mono"/>
                <a:cs typeface="Roboto Mono"/>
                <a:sym typeface="Roboto Mono"/>
              </a:rPr>
              <a:t>HTML</a:t>
            </a:r>
            <a:endParaRPr b="1" sz="1200">
              <a:solidFill>
                <a:srgbClr val="535353"/>
              </a:solidFill>
              <a:latin typeface="Roboto Mono"/>
              <a:ea typeface="Roboto Mono"/>
              <a:cs typeface="Roboto Mono"/>
              <a:sym typeface="Roboto Mono"/>
            </a:endParaRPr>
          </a:p>
        </p:txBody>
      </p:sp>
      <p:sp>
        <p:nvSpPr>
          <p:cNvPr id="359" name="Google Shape;359;p53"/>
          <p:cNvSpPr txBox="1"/>
          <p:nvPr/>
        </p:nvSpPr>
        <p:spPr>
          <a:xfrm>
            <a:off x="4620425" y="3996000"/>
            <a:ext cx="4020600" cy="233100"/>
          </a:xfrm>
          <a:prstGeom prst="rect">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35353"/>
                </a:solidFill>
                <a:latin typeface="Roboto Mono"/>
                <a:ea typeface="Roboto Mono"/>
                <a:cs typeface="Roboto Mono"/>
                <a:sym typeface="Roboto Mono"/>
              </a:rPr>
              <a:t>CSS</a:t>
            </a:r>
            <a:endParaRPr b="1" sz="1200">
              <a:solidFill>
                <a:srgbClr val="535353"/>
              </a:solidFill>
              <a:latin typeface="Roboto Mono"/>
              <a:ea typeface="Roboto Mono"/>
              <a:cs typeface="Roboto Mono"/>
              <a:sym typeface="Roboto Mon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4"/>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2"/>
                </a:solidFill>
              </a:rPr>
              <a:t>Classes</a:t>
            </a:r>
            <a:endParaRPr/>
          </a:p>
        </p:txBody>
      </p:sp>
      <p:sp>
        <p:nvSpPr>
          <p:cNvPr id="365" name="Google Shape;365;p54"/>
          <p:cNvSpPr txBox="1"/>
          <p:nvPr/>
        </p:nvSpPr>
        <p:spPr>
          <a:xfrm>
            <a:off x="4617725" y="1028700"/>
            <a:ext cx="4023300" cy="13098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class</a:t>
            </a:r>
            <a:r>
              <a:rPr lang="en" sz="1300">
                <a:solidFill>
                  <a:srgbClr val="383A42"/>
                </a:solidFill>
                <a:latin typeface="Roboto Mono"/>
                <a:ea typeface="Roboto Mono"/>
                <a:cs typeface="Roboto Mono"/>
                <a:sym typeface="Roboto Mono"/>
              </a:rPr>
              <a:t>=</a:t>
            </a:r>
            <a:r>
              <a:rPr lang="en" sz="1300">
                <a:solidFill>
                  <a:srgbClr val="50A14F"/>
                </a:solidFill>
                <a:latin typeface="Roboto Mono"/>
                <a:ea typeface="Roboto Mono"/>
                <a:cs typeface="Roboto Mono"/>
                <a:sym typeface="Roboto Mono"/>
              </a:rPr>
              <a:t>”green”</a:t>
            </a:r>
            <a:r>
              <a:rPr lang="en" sz="1300">
                <a:solidFill>
                  <a:srgbClr val="383A42"/>
                </a:solidFill>
                <a:latin typeface="Roboto Mono"/>
                <a:ea typeface="Roboto Mono"/>
                <a:cs typeface="Roboto Mono"/>
                <a:sym typeface="Roboto Mono"/>
              </a:rPr>
              <a:t>&gt;</a:t>
            </a:r>
            <a:r>
              <a:rPr lang="en" sz="1300">
                <a:solidFill>
                  <a:srgbClr val="333333"/>
                </a:solidFill>
                <a:latin typeface="Roboto Mono"/>
                <a:ea typeface="Roboto Mono"/>
                <a:cs typeface="Roboto Mono"/>
                <a:sym typeface="Roboto Mono"/>
              </a:rPr>
              <a:t>Green text</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class</a:t>
            </a:r>
            <a:r>
              <a:rPr lang="en" sz="1300">
                <a:solidFill>
                  <a:srgbClr val="383A42"/>
                </a:solidFill>
                <a:latin typeface="Roboto Mono"/>
                <a:ea typeface="Roboto Mono"/>
                <a:cs typeface="Roboto Mono"/>
                <a:sym typeface="Roboto Mono"/>
              </a:rPr>
              <a:t>=</a:t>
            </a:r>
            <a:r>
              <a:rPr lang="en" sz="1300">
                <a:solidFill>
                  <a:srgbClr val="50A14F"/>
                </a:solidFill>
                <a:latin typeface="Roboto Mono"/>
                <a:ea typeface="Roboto Mono"/>
                <a:cs typeface="Roboto Mono"/>
                <a:sym typeface="Roboto Mono"/>
              </a:rPr>
              <a:t>”green”</a:t>
            </a:r>
            <a:r>
              <a:rPr lang="en" sz="1300">
                <a:solidFill>
                  <a:srgbClr val="383A42"/>
                </a:solidFill>
                <a:latin typeface="Roboto Mono"/>
                <a:ea typeface="Roboto Mono"/>
                <a:cs typeface="Roboto Mono"/>
                <a:sym typeface="Roboto Mono"/>
              </a:rPr>
              <a:t>&gt;</a:t>
            </a:r>
            <a:r>
              <a:rPr lang="en" sz="1300">
                <a:solidFill>
                  <a:srgbClr val="333333"/>
                </a:solidFill>
                <a:latin typeface="Roboto Mono"/>
                <a:ea typeface="Roboto Mono"/>
                <a:cs typeface="Roboto Mono"/>
                <a:sym typeface="Roboto Mono"/>
              </a:rPr>
              <a:t>Green text 2</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div</a:t>
            </a:r>
            <a:r>
              <a:rPr lang="en" sz="1300">
                <a:solidFill>
                  <a:srgbClr val="383A42"/>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class</a:t>
            </a:r>
            <a:r>
              <a:rPr lang="en" sz="1300">
                <a:solidFill>
                  <a:srgbClr val="383A42"/>
                </a:solidFill>
                <a:latin typeface="Roboto Mono"/>
                <a:ea typeface="Roboto Mono"/>
                <a:cs typeface="Roboto Mono"/>
                <a:sym typeface="Roboto Mono"/>
              </a:rPr>
              <a:t>=</a:t>
            </a:r>
            <a:r>
              <a:rPr lang="en" sz="1300">
                <a:solidFill>
                  <a:srgbClr val="50A14F"/>
                </a:solidFill>
                <a:latin typeface="Roboto Mono"/>
                <a:ea typeface="Roboto Mono"/>
                <a:cs typeface="Roboto Mono"/>
                <a:sym typeface="Roboto Mono"/>
              </a:rPr>
              <a:t>”green”</a:t>
            </a:r>
            <a:r>
              <a:rPr lang="en" sz="1300">
                <a:solidFill>
                  <a:srgbClr val="383A42"/>
                </a:solidFill>
                <a:latin typeface="Roboto Mono"/>
                <a:ea typeface="Roboto Mono"/>
                <a:cs typeface="Roboto Mono"/>
                <a:sym typeface="Roboto Mono"/>
              </a:rPr>
              <a:t>&gt;</a:t>
            </a:r>
            <a:r>
              <a:rPr lang="en" sz="1300">
                <a:solidFill>
                  <a:srgbClr val="333333"/>
                </a:solidFill>
                <a:latin typeface="Roboto Mono"/>
                <a:ea typeface="Roboto Mono"/>
                <a:cs typeface="Roboto Mono"/>
                <a:sym typeface="Roboto Mono"/>
              </a:rPr>
              <a:t>Also green</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div</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p:txBody>
      </p:sp>
      <p:sp>
        <p:nvSpPr>
          <p:cNvPr id="366" name="Google Shape;366;p54"/>
          <p:cNvSpPr txBox="1"/>
          <p:nvPr/>
        </p:nvSpPr>
        <p:spPr>
          <a:xfrm>
            <a:off x="4617725" y="2688350"/>
            <a:ext cx="4023300" cy="13098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300">
                <a:solidFill>
                  <a:srgbClr val="986801"/>
                </a:solidFill>
                <a:latin typeface="Roboto Mono"/>
                <a:ea typeface="Roboto Mono"/>
                <a:cs typeface="Roboto Mono"/>
                <a:sym typeface="Roboto Mono"/>
              </a:rPr>
              <a:t>.green</a:t>
            </a:r>
            <a:r>
              <a:rPr lang="en" sz="1300">
                <a:solidFill>
                  <a:srgbClr val="333333"/>
                </a:solidFill>
                <a:latin typeface="Roboto Mono"/>
                <a:ea typeface="Roboto Mono"/>
                <a:cs typeface="Roboto Mono"/>
                <a:sym typeface="Roboto Mono"/>
              </a:rPr>
              <a:t> {</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color</a:t>
            </a:r>
            <a:r>
              <a:rPr lang="en" sz="1300">
                <a:solidFill>
                  <a:srgbClr val="333333"/>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green</a:t>
            </a:r>
            <a:r>
              <a:rPr lang="en" sz="1300">
                <a:solidFill>
                  <a:srgbClr val="333333"/>
                </a:solidFill>
                <a:latin typeface="Roboto Mono"/>
                <a:ea typeface="Roboto Mono"/>
                <a:cs typeface="Roboto Mono"/>
                <a:sym typeface="Roboto Mono"/>
              </a:rPr>
              <a:t>;</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33333"/>
                </a:solidFill>
                <a:latin typeface="Roboto Mono"/>
                <a:ea typeface="Roboto Mono"/>
                <a:cs typeface="Roboto Mono"/>
                <a:sym typeface="Roboto Mono"/>
              </a:rPr>
              <a:t>}</a:t>
            </a:r>
            <a:endParaRPr sz="1300">
              <a:solidFill>
                <a:srgbClr val="E45649"/>
              </a:solidFill>
              <a:latin typeface="Roboto Mono"/>
              <a:ea typeface="Roboto Mono"/>
              <a:cs typeface="Roboto Mono"/>
              <a:sym typeface="Roboto Mono"/>
            </a:endParaRPr>
          </a:p>
        </p:txBody>
      </p:sp>
      <p:sp>
        <p:nvSpPr>
          <p:cNvPr id="367" name="Google Shape;367;p54"/>
          <p:cNvSpPr txBox="1"/>
          <p:nvPr>
            <p:ph idx="1" type="body"/>
          </p:nvPr>
        </p:nvSpPr>
        <p:spPr>
          <a:xfrm>
            <a:off x="457200" y="1028700"/>
            <a:ext cx="4068900" cy="3200400"/>
          </a:xfrm>
          <a:prstGeom prst="rect">
            <a:avLst/>
          </a:prstGeom>
        </p:spPr>
        <p:txBody>
          <a:bodyPr anchorCtr="0" anchor="ctr" bIns="0" lIns="0" spcFirstLastPara="1" rIns="0" wrap="square" tIns="0">
            <a:noAutofit/>
          </a:bodyPr>
          <a:lstStyle/>
          <a:p>
            <a:pPr indent="-330200" lvl="0" marL="457200" marR="0" rtl="0" algn="l">
              <a:lnSpc>
                <a:spcPct val="115000"/>
              </a:lnSpc>
              <a:spcBef>
                <a:spcPts val="400"/>
              </a:spcBef>
              <a:spcAft>
                <a:spcPts val="0"/>
              </a:spcAft>
              <a:buSzPts val="1600"/>
              <a:buChar char="•"/>
            </a:pPr>
            <a:r>
              <a:rPr lang="en"/>
              <a:t>Apply a set of rules to</a:t>
            </a:r>
            <a:r>
              <a:rPr b="1" lang="en"/>
              <a:t> multiple </a:t>
            </a:r>
            <a:r>
              <a:rPr lang="en"/>
              <a:t>elements on the page</a:t>
            </a:r>
            <a:endParaRPr/>
          </a:p>
          <a:p>
            <a:pPr indent="0" lvl="0" marL="0" marR="0" rtl="0" algn="l">
              <a:lnSpc>
                <a:spcPct val="115000"/>
              </a:lnSpc>
              <a:spcBef>
                <a:spcPts val="400"/>
              </a:spcBef>
              <a:spcAft>
                <a:spcPts val="0"/>
              </a:spcAft>
              <a:buNone/>
            </a:pPr>
            <a:r>
              <a:t/>
            </a:r>
            <a:endParaRPr/>
          </a:p>
          <a:p>
            <a:pPr indent="-330200" lvl="0" marL="457200" marR="0" rtl="0" algn="l">
              <a:lnSpc>
                <a:spcPct val="115000"/>
              </a:lnSpc>
              <a:spcBef>
                <a:spcPts val="400"/>
              </a:spcBef>
              <a:spcAft>
                <a:spcPts val="0"/>
              </a:spcAft>
              <a:buSzPts val="1600"/>
              <a:buChar char="•"/>
            </a:pPr>
            <a:r>
              <a:rPr lang="en"/>
              <a:t>HTML: add the </a:t>
            </a:r>
            <a:r>
              <a:rPr lang="en">
                <a:solidFill>
                  <a:srgbClr val="986801"/>
                </a:solidFill>
                <a:latin typeface="Roboto Mono"/>
                <a:ea typeface="Roboto Mono"/>
                <a:cs typeface="Roboto Mono"/>
                <a:sym typeface="Roboto Mono"/>
              </a:rPr>
              <a:t>class</a:t>
            </a:r>
            <a:r>
              <a:rPr lang="en"/>
              <a:t> attribute to opening tag</a:t>
            </a:r>
            <a:endParaRPr/>
          </a:p>
          <a:p>
            <a:pPr indent="-330200" lvl="0" marL="457200" marR="0" rtl="0" algn="l">
              <a:lnSpc>
                <a:spcPct val="115000"/>
              </a:lnSpc>
              <a:spcBef>
                <a:spcPts val="0"/>
              </a:spcBef>
              <a:spcAft>
                <a:spcPts val="0"/>
              </a:spcAft>
              <a:buSzPts val="1600"/>
              <a:buChar char="•"/>
            </a:pPr>
            <a:r>
              <a:rPr lang="en"/>
              <a:t>CSS: put a period in front of the class name as a selector</a:t>
            </a:r>
            <a:endParaRPr/>
          </a:p>
        </p:txBody>
      </p:sp>
      <p:sp>
        <p:nvSpPr>
          <p:cNvPr id="368" name="Google Shape;368;p54"/>
          <p:cNvSpPr txBox="1"/>
          <p:nvPr/>
        </p:nvSpPr>
        <p:spPr>
          <a:xfrm>
            <a:off x="4619075" y="2338650"/>
            <a:ext cx="4020600" cy="233100"/>
          </a:xfrm>
          <a:prstGeom prst="rect">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35353"/>
                </a:solidFill>
                <a:latin typeface="Roboto Mono"/>
                <a:ea typeface="Roboto Mono"/>
                <a:cs typeface="Roboto Mono"/>
                <a:sym typeface="Roboto Mono"/>
              </a:rPr>
              <a:t>HTML</a:t>
            </a:r>
            <a:endParaRPr b="1" sz="1200">
              <a:solidFill>
                <a:srgbClr val="535353"/>
              </a:solidFill>
              <a:latin typeface="Roboto Mono"/>
              <a:ea typeface="Roboto Mono"/>
              <a:cs typeface="Roboto Mono"/>
              <a:sym typeface="Roboto Mono"/>
            </a:endParaRPr>
          </a:p>
        </p:txBody>
      </p:sp>
      <p:sp>
        <p:nvSpPr>
          <p:cNvPr id="369" name="Google Shape;369;p54"/>
          <p:cNvSpPr txBox="1"/>
          <p:nvPr/>
        </p:nvSpPr>
        <p:spPr>
          <a:xfrm>
            <a:off x="4620425" y="3996000"/>
            <a:ext cx="4020600" cy="233100"/>
          </a:xfrm>
          <a:prstGeom prst="rect">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35353"/>
                </a:solidFill>
                <a:latin typeface="Roboto Mono"/>
                <a:ea typeface="Roboto Mono"/>
                <a:cs typeface="Roboto Mono"/>
                <a:sym typeface="Roboto Mono"/>
              </a:rPr>
              <a:t>CSS</a:t>
            </a:r>
            <a:endParaRPr b="1" sz="1200">
              <a:solidFill>
                <a:srgbClr val="535353"/>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9"/>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is an html tag?</a:t>
            </a:r>
            <a:endParaRPr/>
          </a:p>
        </p:txBody>
      </p:sp>
      <p:sp>
        <p:nvSpPr>
          <p:cNvPr id="71" name="Google Shape;71;p19"/>
          <p:cNvSpPr txBox="1"/>
          <p:nvPr>
            <p:ph idx="1" type="body"/>
          </p:nvPr>
        </p:nvSpPr>
        <p:spPr>
          <a:xfrm>
            <a:off x="457200" y="1028700"/>
            <a:ext cx="4068900" cy="3200400"/>
          </a:xfrm>
          <a:prstGeom prst="rect">
            <a:avLst/>
          </a:prstGeom>
        </p:spPr>
        <p:txBody>
          <a:bodyPr anchorCtr="0" anchor="ctr" bIns="0" lIns="0" spcFirstLastPara="1" rIns="0" wrap="square" tIns="0">
            <a:noAutofit/>
          </a:bodyPr>
          <a:lstStyle/>
          <a:p>
            <a:pPr indent="-330200" lvl="0" marL="457200" rtl="0" algn="l">
              <a:spcBef>
                <a:spcPts val="400"/>
              </a:spcBef>
              <a:spcAft>
                <a:spcPts val="0"/>
              </a:spcAft>
              <a:buSzPts val="1600"/>
              <a:buChar char="•"/>
            </a:pPr>
            <a:r>
              <a:rPr lang="en">
                <a:solidFill>
                  <a:schemeClr val="lt2"/>
                </a:solidFill>
              </a:rPr>
              <a:t>Contains everything of a webpage</a:t>
            </a:r>
            <a:endParaRPr>
              <a:solidFill>
                <a:schemeClr val="lt2"/>
              </a:solidFill>
            </a:endParaRPr>
          </a:p>
          <a:p>
            <a:pPr indent="-330200" lvl="0" marL="457200" rtl="0" algn="l">
              <a:spcBef>
                <a:spcPts val="0"/>
              </a:spcBef>
              <a:spcAft>
                <a:spcPts val="0"/>
              </a:spcAft>
              <a:buClr>
                <a:schemeClr val="lt2"/>
              </a:buClr>
              <a:buSzPts val="1600"/>
              <a:buChar char="•"/>
            </a:pPr>
            <a:r>
              <a:rPr lang="en">
                <a:solidFill>
                  <a:schemeClr val="lt2"/>
                </a:solidFill>
              </a:rPr>
              <a:t>There should only be one of this</a:t>
            </a:r>
            <a:br>
              <a:rPr lang="en">
                <a:solidFill>
                  <a:schemeClr val="lt2"/>
                </a:solidFill>
              </a:rPr>
            </a:br>
            <a:r>
              <a:rPr lang="en">
                <a:solidFill>
                  <a:schemeClr val="lt2"/>
                </a:solidFill>
              </a:rPr>
              <a:t>in the entire file</a:t>
            </a:r>
            <a:endParaRPr>
              <a:solidFill>
                <a:schemeClr val="lt2"/>
              </a:solidFill>
            </a:endParaRPr>
          </a:p>
        </p:txBody>
      </p:sp>
      <p:sp>
        <p:nvSpPr>
          <p:cNvPr id="72" name="Google Shape;72;p19"/>
          <p:cNvSpPr txBox="1"/>
          <p:nvPr>
            <p:ph idx="1" type="body"/>
          </p:nvPr>
        </p:nvSpPr>
        <p:spPr>
          <a:xfrm>
            <a:off x="4617725" y="1028700"/>
            <a:ext cx="4023300" cy="3200400"/>
          </a:xfrm>
          <a:prstGeom prst="rect">
            <a:avLst/>
          </a:prstGeom>
          <a:ln cap="flat" cmpd="sng" w="9525">
            <a:solidFill>
              <a:srgbClr val="CCCCCC"/>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sz="2400">
                <a:solidFill>
                  <a:srgbClr val="383A42"/>
                </a:solidFill>
                <a:latin typeface="Roboto Mono"/>
                <a:ea typeface="Roboto Mono"/>
                <a:cs typeface="Roboto Mono"/>
                <a:sym typeface="Roboto Mono"/>
              </a:rPr>
              <a:t>&lt;</a:t>
            </a:r>
            <a:r>
              <a:rPr lang="en" sz="2400">
                <a:solidFill>
                  <a:srgbClr val="E45649"/>
                </a:solidFill>
                <a:latin typeface="Roboto Mono"/>
                <a:ea typeface="Roboto Mono"/>
                <a:cs typeface="Roboto Mono"/>
                <a:sym typeface="Roboto Mono"/>
              </a:rPr>
              <a:t>html</a:t>
            </a:r>
            <a:r>
              <a:rPr lang="en" sz="2400">
                <a:solidFill>
                  <a:srgbClr val="383A42"/>
                </a:solidFill>
                <a:latin typeface="Roboto Mono"/>
                <a:ea typeface="Roboto Mono"/>
                <a:cs typeface="Roboto Mono"/>
                <a:sym typeface="Roboto Mono"/>
              </a:rPr>
              <a:t>&gt;  &lt;/</a:t>
            </a:r>
            <a:r>
              <a:rPr lang="en" sz="2400">
                <a:solidFill>
                  <a:srgbClr val="E45649"/>
                </a:solidFill>
                <a:latin typeface="Roboto Mono"/>
                <a:ea typeface="Roboto Mono"/>
                <a:cs typeface="Roboto Mono"/>
                <a:sym typeface="Roboto Mono"/>
              </a:rPr>
              <a:t>html</a:t>
            </a:r>
            <a:r>
              <a:rPr lang="en" sz="2400">
                <a:solidFill>
                  <a:srgbClr val="383A42"/>
                </a:solidFill>
                <a:latin typeface="Roboto Mono"/>
                <a:ea typeface="Roboto Mono"/>
                <a:cs typeface="Roboto Mono"/>
                <a:sym typeface="Roboto Mono"/>
              </a:rPr>
              <a:t>&gt;</a:t>
            </a:r>
            <a:endParaRPr sz="2400">
              <a:solidFill>
                <a:srgbClr val="D9D9D9"/>
              </a:solidFill>
              <a:latin typeface="Roboto Mono"/>
              <a:ea typeface="Roboto Mono"/>
              <a:cs typeface="Roboto Mono"/>
              <a:sym typeface="Roboto Mono"/>
            </a:endParaRPr>
          </a:p>
        </p:txBody>
      </p:sp>
      <p:sp>
        <p:nvSpPr>
          <p:cNvPr id="73" name="Google Shape;73;p19"/>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sz="1200"/>
              <a:t>Don't forget about the </a:t>
            </a:r>
            <a:r>
              <a:rPr lang="en" sz="1200">
                <a:solidFill>
                  <a:srgbClr val="383A42"/>
                </a:solidFill>
                <a:latin typeface="Roboto Mono"/>
                <a:ea typeface="Roboto Mono"/>
                <a:cs typeface="Roboto Mono"/>
                <a:sym typeface="Roboto Mono"/>
              </a:rPr>
              <a:t>&lt;!</a:t>
            </a:r>
            <a:r>
              <a:rPr lang="en" sz="1200">
                <a:solidFill>
                  <a:srgbClr val="E45649"/>
                </a:solidFill>
                <a:latin typeface="Roboto Mono"/>
                <a:ea typeface="Roboto Mono"/>
                <a:cs typeface="Roboto Mono"/>
                <a:sym typeface="Roboto Mono"/>
              </a:rPr>
              <a:t>doctype</a:t>
            </a:r>
            <a:r>
              <a:rPr lang="en" sz="1200">
                <a:solidFill>
                  <a:srgbClr val="383A42"/>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html</a:t>
            </a:r>
            <a:r>
              <a:rPr lang="en" sz="1200">
                <a:solidFill>
                  <a:srgbClr val="383A42"/>
                </a:solidFill>
                <a:latin typeface="Roboto Mono"/>
                <a:ea typeface="Roboto Mono"/>
                <a:cs typeface="Roboto Mono"/>
                <a:sym typeface="Roboto Mono"/>
              </a:rPr>
              <a:t>&gt;</a:t>
            </a:r>
            <a:r>
              <a:rPr lang="en" sz="1200"/>
              <a:t> before </a:t>
            </a:r>
            <a:r>
              <a:rPr lang="en" sz="1200">
                <a:solidFill>
                  <a:srgbClr val="383A42"/>
                </a:solidFill>
                <a:latin typeface="Roboto Mono"/>
                <a:ea typeface="Roboto Mono"/>
                <a:cs typeface="Roboto Mono"/>
                <a:sym typeface="Roboto Mono"/>
              </a:rPr>
              <a:t>&lt;</a:t>
            </a:r>
            <a:r>
              <a:rPr lang="en" sz="1200">
                <a:solidFill>
                  <a:srgbClr val="E45649"/>
                </a:solidFill>
                <a:latin typeface="Roboto Mono"/>
                <a:ea typeface="Roboto Mono"/>
                <a:cs typeface="Roboto Mono"/>
                <a:sym typeface="Roboto Mono"/>
              </a:rPr>
              <a:t>html</a:t>
            </a:r>
            <a:r>
              <a:rPr lang="en" sz="1200">
                <a:solidFill>
                  <a:srgbClr val="383A42"/>
                </a:solidFill>
                <a:latin typeface="Roboto Mono"/>
                <a:ea typeface="Roboto Mono"/>
                <a:cs typeface="Roboto Mono"/>
                <a:sym typeface="Roboto Mono"/>
              </a:rPr>
              <a:t>&gt;</a:t>
            </a:r>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5"/>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2"/>
                </a:solidFill>
              </a:rPr>
              <a:t>ID'</a:t>
            </a:r>
            <a:r>
              <a:rPr lang="en">
                <a:solidFill>
                  <a:schemeClr val="lt2"/>
                </a:solidFill>
              </a:rPr>
              <a:t>s</a:t>
            </a:r>
            <a:endParaRPr/>
          </a:p>
        </p:txBody>
      </p:sp>
      <p:sp>
        <p:nvSpPr>
          <p:cNvPr id="375" name="Google Shape;375;p55"/>
          <p:cNvSpPr txBox="1"/>
          <p:nvPr/>
        </p:nvSpPr>
        <p:spPr>
          <a:xfrm>
            <a:off x="4617725" y="1028700"/>
            <a:ext cx="4023300" cy="13098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id</a:t>
            </a:r>
            <a:r>
              <a:rPr lang="en" sz="1300">
                <a:solidFill>
                  <a:srgbClr val="383A42"/>
                </a:solidFill>
                <a:latin typeface="Roboto Mono"/>
                <a:ea typeface="Roboto Mono"/>
                <a:cs typeface="Roboto Mono"/>
                <a:sym typeface="Roboto Mono"/>
              </a:rPr>
              <a:t>=</a:t>
            </a:r>
            <a:r>
              <a:rPr lang="en" sz="1300">
                <a:solidFill>
                  <a:srgbClr val="50A14F"/>
                </a:solidFill>
                <a:latin typeface="Roboto Mono"/>
                <a:ea typeface="Roboto Mono"/>
                <a:cs typeface="Roboto Mono"/>
                <a:sym typeface="Roboto Mono"/>
              </a:rPr>
              <a:t>”blue”</a:t>
            </a:r>
            <a:r>
              <a:rPr lang="en" sz="1300">
                <a:solidFill>
                  <a:srgbClr val="383A42"/>
                </a:solidFill>
                <a:latin typeface="Roboto Mono"/>
                <a:ea typeface="Roboto Mono"/>
                <a:cs typeface="Roboto Mono"/>
                <a:sym typeface="Roboto Mono"/>
              </a:rPr>
              <a:t>&gt;</a:t>
            </a:r>
            <a:r>
              <a:rPr lang="en" sz="1300">
                <a:solidFill>
                  <a:srgbClr val="333333"/>
                </a:solidFill>
                <a:latin typeface="Roboto Mono"/>
                <a:ea typeface="Roboto Mono"/>
                <a:cs typeface="Roboto Mono"/>
                <a:sym typeface="Roboto Mono"/>
              </a:rPr>
              <a:t>Blue text</a:t>
            </a:r>
            <a:r>
              <a:rPr lang="en" sz="1300">
                <a:solidFill>
                  <a:srgbClr val="383A42"/>
                </a:solidFill>
                <a:latin typeface="Roboto Mono"/>
                <a:ea typeface="Roboto Mono"/>
                <a:cs typeface="Roboto Mono"/>
                <a:sym typeface="Roboto Mono"/>
              </a:rPr>
              <a:t>&lt;/</a:t>
            </a:r>
            <a:r>
              <a:rPr lang="en" sz="1300">
                <a:solidFill>
                  <a:srgbClr val="E45649"/>
                </a:solidFill>
                <a:latin typeface="Roboto Mono"/>
                <a:ea typeface="Roboto Mono"/>
                <a:cs typeface="Roboto Mono"/>
                <a:sym typeface="Roboto Mono"/>
              </a:rPr>
              <a:t>p</a:t>
            </a:r>
            <a:r>
              <a:rPr lang="en" sz="1300">
                <a:solidFill>
                  <a:srgbClr val="383A42"/>
                </a:solidFill>
                <a:latin typeface="Roboto Mono"/>
                <a:ea typeface="Roboto Mono"/>
                <a:cs typeface="Roboto Mono"/>
                <a:sym typeface="Roboto Mono"/>
              </a:rPr>
              <a:t>&gt;</a:t>
            </a:r>
            <a:endParaRPr sz="1300">
              <a:solidFill>
                <a:srgbClr val="383A42"/>
              </a:solidFill>
              <a:latin typeface="Roboto Mono"/>
              <a:ea typeface="Roboto Mono"/>
              <a:cs typeface="Roboto Mono"/>
              <a:sym typeface="Roboto Mono"/>
            </a:endParaRPr>
          </a:p>
        </p:txBody>
      </p:sp>
      <p:sp>
        <p:nvSpPr>
          <p:cNvPr id="376" name="Google Shape;376;p55"/>
          <p:cNvSpPr txBox="1"/>
          <p:nvPr/>
        </p:nvSpPr>
        <p:spPr>
          <a:xfrm>
            <a:off x="4617725" y="2685900"/>
            <a:ext cx="4023300" cy="13098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300">
                <a:solidFill>
                  <a:srgbClr val="4078F2"/>
                </a:solidFill>
                <a:latin typeface="Roboto Mono"/>
                <a:ea typeface="Roboto Mono"/>
                <a:cs typeface="Roboto Mono"/>
                <a:sym typeface="Roboto Mono"/>
              </a:rPr>
              <a:t>#blue</a:t>
            </a:r>
            <a:r>
              <a:rPr lang="en" sz="1300">
                <a:solidFill>
                  <a:srgbClr val="333333"/>
                </a:solidFill>
                <a:latin typeface="Roboto Mono"/>
                <a:ea typeface="Roboto Mono"/>
                <a:cs typeface="Roboto Mono"/>
                <a:sym typeface="Roboto Mono"/>
              </a:rPr>
              <a:t> {</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333333"/>
                </a:solidFill>
                <a:latin typeface="Roboto Mono"/>
                <a:ea typeface="Roboto Mono"/>
                <a:cs typeface="Roboto Mono"/>
                <a:sym typeface="Roboto Mono"/>
              </a:rPr>
              <a:t>   </a:t>
            </a:r>
            <a:r>
              <a:rPr lang="en" sz="1300">
                <a:solidFill>
                  <a:srgbClr val="383A42"/>
                </a:solidFill>
                <a:latin typeface="Roboto Mono"/>
                <a:ea typeface="Roboto Mono"/>
                <a:cs typeface="Roboto Mono"/>
                <a:sym typeface="Roboto Mono"/>
              </a:rPr>
              <a:t>color</a:t>
            </a:r>
            <a:r>
              <a:rPr lang="en" sz="1300">
                <a:solidFill>
                  <a:srgbClr val="333333"/>
                </a:solidFill>
                <a:latin typeface="Roboto Mono"/>
                <a:ea typeface="Roboto Mono"/>
                <a:cs typeface="Roboto Mono"/>
                <a:sym typeface="Roboto Mono"/>
              </a:rPr>
              <a:t>: </a:t>
            </a:r>
            <a:r>
              <a:rPr lang="en" sz="1300">
                <a:solidFill>
                  <a:srgbClr val="986801"/>
                </a:solidFill>
                <a:latin typeface="Roboto Mono"/>
                <a:ea typeface="Roboto Mono"/>
                <a:cs typeface="Roboto Mono"/>
                <a:sym typeface="Roboto Mono"/>
              </a:rPr>
              <a:t>blue</a:t>
            </a:r>
            <a:r>
              <a:rPr lang="en" sz="1300">
                <a:solidFill>
                  <a:srgbClr val="333333"/>
                </a:solidFill>
                <a:latin typeface="Roboto Mono"/>
                <a:ea typeface="Roboto Mono"/>
                <a:cs typeface="Roboto Mono"/>
                <a:sym typeface="Roboto Mono"/>
              </a:rPr>
              <a:t>;</a:t>
            </a:r>
            <a:endParaRPr sz="13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333333"/>
                </a:solidFill>
                <a:latin typeface="Roboto Mono"/>
                <a:ea typeface="Roboto Mono"/>
                <a:cs typeface="Roboto Mono"/>
                <a:sym typeface="Roboto Mono"/>
              </a:rPr>
              <a:t>}</a:t>
            </a:r>
            <a:endParaRPr sz="1300">
              <a:solidFill>
                <a:srgbClr val="E45649"/>
              </a:solidFill>
              <a:latin typeface="Roboto Mono"/>
              <a:ea typeface="Roboto Mono"/>
              <a:cs typeface="Roboto Mono"/>
              <a:sym typeface="Roboto Mono"/>
            </a:endParaRPr>
          </a:p>
        </p:txBody>
      </p:sp>
      <p:sp>
        <p:nvSpPr>
          <p:cNvPr id="377" name="Google Shape;377;p55"/>
          <p:cNvSpPr txBox="1"/>
          <p:nvPr>
            <p:ph idx="1" type="body"/>
          </p:nvPr>
        </p:nvSpPr>
        <p:spPr>
          <a:xfrm>
            <a:off x="457200" y="1028700"/>
            <a:ext cx="4068900" cy="3200400"/>
          </a:xfrm>
          <a:prstGeom prst="rect">
            <a:avLst/>
          </a:prstGeom>
        </p:spPr>
        <p:txBody>
          <a:bodyPr anchorCtr="0" anchor="ctr" bIns="0" lIns="0" spcFirstLastPara="1" rIns="0" wrap="square" tIns="0">
            <a:noAutofit/>
          </a:bodyPr>
          <a:lstStyle/>
          <a:p>
            <a:pPr indent="0" lvl="0" marL="0" marR="0" rtl="0" algn="l">
              <a:lnSpc>
                <a:spcPct val="115000"/>
              </a:lnSpc>
              <a:spcBef>
                <a:spcPts val="400"/>
              </a:spcBef>
              <a:spcAft>
                <a:spcPts val="0"/>
              </a:spcAft>
              <a:buNone/>
            </a:pPr>
            <a:r>
              <a:rPr lang="en"/>
              <a:t>Apply a set of rules to only</a:t>
            </a:r>
            <a:br>
              <a:rPr lang="en"/>
            </a:br>
            <a:r>
              <a:rPr b="1" lang="en"/>
              <a:t>one distinct element</a:t>
            </a:r>
            <a:r>
              <a:rPr lang="en"/>
              <a:t> on the page</a:t>
            </a:r>
            <a:endParaRPr/>
          </a:p>
          <a:p>
            <a:pPr indent="0" lvl="0" marL="0" marR="0" rtl="0" algn="l">
              <a:lnSpc>
                <a:spcPct val="115000"/>
              </a:lnSpc>
              <a:spcBef>
                <a:spcPts val="400"/>
              </a:spcBef>
              <a:spcAft>
                <a:spcPts val="0"/>
              </a:spcAft>
              <a:buNone/>
            </a:pPr>
            <a:r>
              <a:t/>
            </a:r>
            <a:endParaRPr/>
          </a:p>
          <a:p>
            <a:pPr indent="-330200" lvl="0" marL="457200" rtl="0" algn="l">
              <a:spcBef>
                <a:spcPts val="400"/>
              </a:spcBef>
              <a:spcAft>
                <a:spcPts val="0"/>
              </a:spcAft>
              <a:buClr>
                <a:schemeClr val="lt2"/>
              </a:buClr>
              <a:buSzPts val="1600"/>
              <a:buChar char="•"/>
            </a:pPr>
            <a:r>
              <a:rPr lang="en">
                <a:solidFill>
                  <a:schemeClr val="lt2"/>
                </a:solidFill>
              </a:rPr>
              <a:t>HTML: add</a:t>
            </a:r>
            <a:r>
              <a:rPr lang="en">
                <a:solidFill>
                  <a:schemeClr val="lt2"/>
                </a:solidFill>
                <a:latin typeface="Roboto Mono"/>
                <a:ea typeface="Roboto Mono"/>
                <a:cs typeface="Roboto Mono"/>
                <a:sym typeface="Roboto Mono"/>
              </a:rPr>
              <a:t> </a:t>
            </a:r>
            <a:r>
              <a:rPr lang="en">
                <a:solidFill>
                  <a:srgbClr val="986801"/>
                </a:solidFill>
                <a:latin typeface="Roboto Mono"/>
                <a:ea typeface="Roboto Mono"/>
                <a:cs typeface="Roboto Mono"/>
                <a:sym typeface="Roboto Mono"/>
              </a:rPr>
              <a:t>id</a:t>
            </a:r>
            <a:r>
              <a:rPr lang="en">
                <a:solidFill>
                  <a:schemeClr val="lt2"/>
                </a:solidFill>
                <a:latin typeface="Roboto Mono"/>
                <a:ea typeface="Roboto Mono"/>
                <a:cs typeface="Roboto Mono"/>
                <a:sym typeface="Roboto Mono"/>
              </a:rPr>
              <a:t> </a:t>
            </a:r>
            <a:r>
              <a:rPr lang="en">
                <a:solidFill>
                  <a:schemeClr val="lt2"/>
                </a:solidFill>
              </a:rPr>
              <a:t>attribute to opening tag</a:t>
            </a:r>
            <a:endParaRPr>
              <a:solidFill>
                <a:schemeClr val="lt2"/>
              </a:solidFill>
            </a:endParaRPr>
          </a:p>
          <a:p>
            <a:pPr indent="-330200" lvl="0" marL="457200" rtl="0" algn="l">
              <a:spcBef>
                <a:spcPts val="0"/>
              </a:spcBef>
              <a:spcAft>
                <a:spcPts val="0"/>
              </a:spcAft>
              <a:buClr>
                <a:schemeClr val="lt2"/>
              </a:buClr>
              <a:buSzPts val="1600"/>
              <a:buChar char="•"/>
            </a:pPr>
            <a:r>
              <a:rPr lang="en">
                <a:solidFill>
                  <a:schemeClr val="lt2"/>
                </a:solidFill>
              </a:rPr>
              <a:t>CSS: put a hashtag in front of the class name as a selector</a:t>
            </a:r>
            <a:endParaRPr/>
          </a:p>
        </p:txBody>
      </p:sp>
      <p:sp>
        <p:nvSpPr>
          <p:cNvPr id="378" name="Google Shape;378;p55"/>
          <p:cNvSpPr txBox="1"/>
          <p:nvPr/>
        </p:nvSpPr>
        <p:spPr>
          <a:xfrm>
            <a:off x="4620425" y="2338650"/>
            <a:ext cx="4020600" cy="233100"/>
          </a:xfrm>
          <a:prstGeom prst="rect">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35353"/>
                </a:solidFill>
                <a:latin typeface="Roboto Mono"/>
                <a:ea typeface="Roboto Mono"/>
                <a:cs typeface="Roboto Mono"/>
                <a:sym typeface="Roboto Mono"/>
              </a:rPr>
              <a:t>HTML</a:t>
            </a:r>
            <a:endParaRPr b="1" sz="1200">
              <a:solidFill>
                <a:srgbClr val="535353"/>
              </a:solidFill>
              <a:latin typeface="Roboto Mono"/>
              <a:ea typeface="Roboto Mono"/>
              <a:cs typeface="Roboto Mono"/>
              <a:sym typeface="Roboto Mono"/>
            </a:endParaRPr>
          </a:p>
        </p:txBody>
      </p:sp>
      <p:sp>
        <p:nvSpPr>
          <p:cNvPr id="379" name="Google Shape;379;p55"/>
          <p:cNvSpPr txBox="1"/>
          <p:nvPr/>
        </p:nvSpPr>
        <p:spPr>
          <a:xfrm>
            <a:off x="4620425" y="3996000"/>
            <a:ext cx="4020600" cy="233100"/>
          </a:xfrm>
          <a:prstGeom prst="rect">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35353"/>
                </a:solidFill>
                <a:latin typeface="Roboto Mono"/>
                <a:ea typeface="Roboto Mono"/>
                <a:cs typeface="Roboto Mono"/>
                <a:sym typeface="Roboto Mono"/>
              </a:rPr>
              <a:t>CSS</a:t>
            </a:r>
            <a:endParaRPr b="1" sz="1200">
              <a:solidFill>
                <a:srgbClr val="535353"/>
              </a:solidFill>
              <a:latin typeface="Roboto Mono"/>
              <a:ea typeface="Roboto Mono"/>
              <a:cs typeface="Roboto Mono"/>
              <a:sym typeface="Roboto Mon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6"/>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Tip for Remembering</a:t>
            </a:r>
            <a:endParaRPr/>
          </a:p>
          <a:p>
            <a:pPr indent="0" lvl="0" marL="0" rtl="0" algn="ctr">
              <a:spcBef>
                <a:spcPts val="0"/>
              </a:spcBef>
              <a:spcAft>
                <a:spcPts val="0"/>
              </a:spcAft>
              <a:buNone/>
            </a:pPr>
            <a:r>
              <a:t/>
            </a:r>
            <a:endParaRPr b="0" sz="1600">
              <a:solidFill>
                <a:schemeClr val="lt2"/>
              </a:solidFill>
            </a:endParaRPr>
          </a:p>
          <a:p>
            <a:pPr indent="0" lvl="0" marL="0" rtl="0" algn="ctr">
              <a:spcBef>
                <a:spcPts val="0"/>
              </a:spcBef>
              <a:spcAft>
                <a:spcPts val="0"/>
              </a:spcAft>
              <a:buNone/>
            </a:pPr>
            <a:r>
              <a:rPr b="0" lang="en" sz="1800">
                <a:solidFill>
                  <a:schemeClr val="lt2"/>
                </a:solidFill>
              </a:rPr>
              <a:t>A (student)</a:t>
            </a:r>
            <a:r>
              <a:rPr b="0" lang="en" sz="1800">
                <a:solidFill>
                  <a:srgbClr val="6191C2"/>
                </a:solidFill>
                <a:latin typeface="Roboto Mono"/>
                <a:ea typeface="Roboto Mono"/>
                <a:cs typeface="Roboto Mono"/>
                <a:sym typeface="Roboto Mono"/>
              </a:rPr>
              <a:t> </a:t>
            </a:r>
            <a:r>
              <a:rPr lang="en" sz="1800">
                <a:solidFill>
                  <a:srgbClr val="6191C2"/>
                </a:solidFill>
                <a:latin typeface="Roboto Mono"/>
                <a:ea typeface="Roboto Mono"/>
                <a:cs typeface="Roboto Mono"/>
                <a:sym typeface="Roboto Mono"/>
              </a:rPr>
              <a:t>id</a:t>
            </a:r>
            <a:r>
              <a:rPr b="0" lang="en" sz="1800">
                <a:solidFill>
                  <a:srgbClr val="6191C2"/>
                </a:solidFill>
                <a:latin typeface="Roboto Mono"/>
                <a:ea typeface="Roboto Mono"/>
                <a:cs typeface="Roboto Mono"/>
                <a:sym typeface="Roboto Mono"/>
              </a:rPr>
              <a:t> </a:t>
            </a:r>
            <a:r>
              <a:rPr b="0" lang="en" sz="1800">
                <a:solidFill>
                  <a:schemeClr val="lt2"/>
                </a:solidFill>
              </a:rPr>
              <a:t>is </a:t>
            </a:r>
            <a:r>
              <a:rPr lang="en" sz="1800">
                <a:solidFill>
                  <a:schemeClr val="lt2"/>
                </a:solidFill>
              </a:rPr>
              <a:t>unique</a:t>
            </a:r>
            <a:r>
              <a:rPr b="0" lang="en" sz="1800">
                <a:solidFill>
                  <a:schemeClr val="lt2"/>
                </a:solidFill>
              </a:rPr>
              <a:t> per student.</a:t>
            </a:r>
            <a:endParaRPr b="0" sz="1800">
              <a:solidFill>
                <a:schemeClr val="lt2"/>
              </a:solidFill>
            </a:endParaRPr>
          </a:p>
          <a:p>
            <a:pPr indent="0" lvl="0" marL="0" rtl="0" algn="ctr">
              <a:spcBef>
                <a:spcPts val="0"/>
              </a:spcBef>
              <a:spcAft>
                <a:spcPts val="0"/>
              </a:spcAft>
              <a:buNone/>
            </a:pPr>
            <a:r>
              <a:rPr b="0" lang="en" sz="1800">
                <a:solidFill>
                  <a:schemeClr val="lt2"/>
                </a:solidFill>
              </a:rPr>
              <a:t>An id is a </a:t>
            </a:r>
            <a:r>
              <a:rPr lang="en" sz="1800">
                <a:solidFill>
                  <a:schemeClr val="lt2"/>
                </a:solidFill>
              </a:rPr>
              <a:t>number</a:t>
            </a:r>
            <a:r>
              <a:rPr b="0" lang="en" sz="1800">
                <a:solidFill>
                  <a:schemeClr val="lt2"/>
                </a:solidFill>
              </a:rPr>
              <a:t> (#) </a:t>
            </a:r>
            <a:endParaRPr b="0" sz="1800">
              <a:solidFill>
                <a:schemeClr val="lt2"/>
              </a:solidFill>
            </a:endParaRPr>
          </a:p>
          <a:p>
            <a:pPr indent="0" lvl="0" marL="0" rtl="0" algn="ctr">
              <a:spcBef>
                <a:spcPts val="0"/>
              </a:spcBef>
              <a:spcAft>
                <a:spcPts val="0"/>
              </a:spcAft>
              <a:buNone/>
            </a:pPr>
            <a:r>
              <a:t/>
            </a:r>
            <a:endParaRPr b="0" sz="1800">
              <a:solidFill>
                <a:schemeClr val="lt2"/>
              </a:solidFill>
            </a:endParaRPr>
          </a:p>
          <a:p>
            <a:pPr indent="0" lvl="0" marL="0" rtl="0" algn="ctr">
              <a:spcBef>
                <a:spcPts val="0"/>
              </a:spcBef>
              <a:spcAft>
                <a:spcPts val="0"/>
              </a:spcAft>
              <a:buNone/>
            </a:pPr>
            <a:r>
              <a:rPr lang="en" sz="1800">
                <a:solidFill>
                  <a:schemeClr val="lt2"/>
                </a:solidFill>
              </a:rPr>
              <a:t>Many</a:t>
            </a:r>
            <a:r>
              <a:rPr b="0" lang="en" sz="1800">
                <a:solidFill>
                  <a:schemeClr val="lt2"/>
                </a:solidFill>
              </a:rPr>
              <a:t> students take a</a:t>
            </a:r>
            <a:r>
              <a:rPr b="0" lang="en" sz="1800">
                <a:solidFill>
                  <a:srgbClr val="6191C2"/>
                </a:solidFill>
                <a:latin typeface="Roboto Mono"/>
                <a:ea typeface="Roboto Mono"/>
                <a:cs typeface="Roboto Mono"/>
                <a:sym typeface="Roboto Mono"/>
              </a:rPr>
              <a:t> </a:t>
            </a:r>
            <a:r>
              <a:rPr lang="en" sz="1800">
                <a:solidFill>
                  <a:srgbClr val="6191C2"/>
                </a:solidFill>
                <a:latin typeface="Roboto Mono"/>
                <a:ea typeface="Roboto Mono"/>
                <a:cs typeface="Roboto Mono"/>
                <a:sym typeface="Roboto Mono"/>
              </a:rPr>
              <a:t>class</a:t>
            </a:r>
            <a:endParaRPr sz="1800">
              <a:solidFill>
                <a:srgbClr val="6191C2"/>
              </a:solidFill>
              <a:latin typeface="Roboto Mono"/>
              <a:ea typeface="Roboto Mono"/>
              <a:cs typeface="Roboto Mono"/>
              <a:sym typeface="Roboto Mono"/>
            </a:endParaRPr>
          </a:p>
          <a:p>
            <a:pPr indent="0" lvl="0" marL="0" rtl="0" algn="ctr">
              <a:spcBef>
                <a:spcPts val="0"/>
              </a:spcBef>
              <a:spcAft>
                <a:spcPts val="0"/>
              </a:spcAft>
              <a:buNone/>
            </a:pPr>
            <a:r>
              <a:rPr b="0" lang="en" sz="1800">
                <a:solidFill>
                  <a:schemeClr val="lt2"/>
                </a:solidFill>
              </a:rPr>
              <a:t>Classes are in </a:t>
            </a:r>
            <a:r>
              <a:rPr lang="en" sz="1800">
                <a:solidFill>
                  <a:schemeClr val="lt2"/>
                </a:solidFill>
              </a:rPr>
              <a:t>periods</a:t>
            </a:r>
            <a:r>
              <a:rPr b="0" lang="en" sz="1800">
                <a:solidFill>
                  <a:schemeClr val="lt2"/>
                </a:solidFill>
              </a:rPr>
              <a:t> (.) in high school</a:t>
            </a:r>
            <a:endParaRPr b="0" sz="1800">
              <a:solidFill>
                <a:schemeClr val="lt2"/>
              </a:solidFill>
            </a:endParaRPr>
          </a:p>
          <a:p>
            <a:pPr indent="0" lvl="0" marL="0" rtl="0" algn="ctr">
              <a:spcBef>
                <a:spcPts val="0"/>
              </a:spcBef>
              <a:spcAft>
                <a:spcPts val="0"/>
              </a:spcAft>
              <a:buNone/>
            </a:pPr>
            <a:r>
              <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7"/>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 What elements might use classes? What elements might use ids?</a:t>
            </a:r>
            <a:endParaRPr/>
          </a:p>
        </p:txBody>
      </p:sp>
      <p:pic>
        <p:nvPicPr>
          <p:cNvPr id="390" name="Google Shape;390;p57"/>
          <p:cNvPicPr preferRelativeResize="0"/>
          <p:nvPr/>
        </p:nvPicPr>
        <p:blipFill rotWithShape="1">
          <a:blip r:embed="rId3">
            <a:alphaModFix/>
          </a:blip>
          <a:srcRect b="1577" l="553" r="553" t="1051"/>
          <a:stretch/>
        </p:blipFill>
        <p:spPr>
          <a:xfrm>
            <a:off x="502925" y="457200"/>
            <a:ext cx="8138149" cy="3771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8"/>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latin typeface="Caveat"/>
                <a:ea typeface="Caveat"/>
                <a:cs typeface="Caveat"/>
                <a:sym typeface="Caveat"/>
              </a:rPr>
              <a:t>Rules of Thumb  .</a:t>
            </a:r>
            <a:endParaRPr>
              <a:latin typeface="Caveat"/>
              <a:ea typeface="Caveat"/>
              <a:cs typeface="Caveat"/>
              <a:sym typeface="Caveat"/>
            </a:endParaRPr>
          </a:p>
          <a:p>
            <a:pPr indent="0" lvl="0" marL="0" rtl="0" algn="ctr">
              <a:spcBef>
                <a:spcPts val="0"/>
              </a:spcBef>
              <a:spcAft>
                <a:spcPts val="0"/>
              </a:spcAft>
              <a:buNone/>
            </a:pPr>
            <a:r>
              <a:t/>
            </a:r>
            <a:endParaRPr>
              <a:latin typeface="Caveat"/>
              <a:ea typeface="Caveat"/>
              <a:cs typeface="Caveat"/>
              <a:sym typeface="Caveat"/>
            </a:endParaRPr>
          </a:p>
          <a:p>
            <a:pPr indent="0" lvl="0" marL="0" rtl="0" algn="ctr">
              <a:spcBef>
                <a:spcPts val="0"/>
              </a:spcBef>
              <a:spcAft>
                <a:spcPts val="0"/>
              </a:spcAft>
              <a:buNone/>
            </a:pPr>
            <a:r>
              <a:rPr lang="en" sz="3600">
                <a:latin typeface="Caveat"/>
                <a:ea typeface="Caveat"/>
                <a:cs typeface="Caveat"/>
                <a:sym typeface="Caveat"/>
              </a:rPr>
              <a:t>__</a:t>
            </a:r>
            <a:r>
              <a:rPr lang="en" sz="3600">
                <a:latin typeface="Caveat"/>
                <a:ea typeface="Caveat"/>
                <a:cs typeface="Caveat"/>
                <a:sym typeface="Caveat"/>
              </a:rPr>
              <a:t>% </a:t>
            </a:r>
            <a:r>
              <a:rPr lang="en" sz="3600">
                <a:solidFill>
                  <a:srgbClr val="6191C2"/>
                </a:solidFill>
                <a:latin typeface="Caveat"/>
                <a:ea typeface="Caveat"/>
                <a:cs typeface="Caveat"/>
                <a:sym typeface="Caveat"/>
              </a:rPr>
              <a:t>class</a:t>
            </a:r>
            <a:r>
              <a:rPr lang="en" sz="3600">
                <a:latin typeface="Caveat"/>
                <a:ea typeface="Caveat"/>
                <a:cs typeface="Caveat"/>
                <a:sym typeface="Caveat"/>
              </a:rPr>
              <a:t>es  +  __% </a:t>
            </a:r>
            <a:r>
              <a:rPr lang="en" sz="3600">
                <a:solidFill>
                  <a:srgbClr val="6191C2"/>
                </a:solidFill>
                <a:latin typeface="Caveat"/>
                <a:ea typeface="Caveat"/>
                <a:cs typeface="Caveat"/>
                <a:sym typeface="Caveat"/>
              </a:rPr>
              <a:t>id</a:t>
            </a:r>
            <a:r>
              <a:rPr lang="en" sz="3600">
                <a:latin typeface="Caveat"/>
                <a:ea typeface="Caveat"/>
                <a:cs typeface="Caveat"/>
                <a:sym typeface="Caveat"/>
              </a:rPr>
              <a:t>s</a:t>
            </a:r>
            <a:endParaRPr sz="3600">
              <a:latin typeface="Caveat"/>
              <a:ea typeface="Caveat"/>
              <a:cs typeface="Caveat"/>
              <a:sym typeface="Caveat"/>
            </a:endParaRPr>
          </a:p>
          <a:p>
            <a:pPr indent="0" lvl="0" marL="0" rtl="0" algn="ctr">
              <a:spcBef>
                <a:spcPts val="0"/>
              </a:spcBef>
              <a:spcAft>
                <a:spcPts val="0"/>
              </a:spcAft>
              <a:buNone/>
            </a:pPr>
            <a:r>
              <a:t/>
            </a:r>
            <a:endParaRPr>
              <a:latin typeface="Caveat"/>
              <a:ea typeface="Caveat"/>
              <a:cs typeface="Caveat"/>
              <a:sym typeface="Caveat"/>
            </a:endParaRPr>
          </a:p>
          <a:p>
            <a:pPr indent="0" lvl="0" marL="0" rtl="0" algn="ctr">
              <a:spcBef>
                <a:spcPts val="0"/>
              </a:spcBef>
              <a:spcAft>
                <a:spcPts val="0"/>
              </a:spcAft>
              <a:buNone/>
            </a:pPr>
            <a:r>
              <a:t/>
            </a:r>
            <a:endParaRPr>
              <a:latin typeface="Caveat"/>
              <a:ea typeface="Caveat"/>
              <a:cs typeface="Caveat"/>
              <a:sym typeface="Caveat"/>
            </a:endParaRPr>
          </a:p>
        </p:txBody>
      </p:sp>
      <p:pic>
        <p:nvPicPr>
          <p:cNvPr descr="Thumbs Up on Apple iOS 12.1" id="396" name="Google Shape;396;p58"/>
          <p:cNvPicPr preferRelativeResize="0"/>
          <p:nvPr/>
        </p:nvPicPr>
        <p:blipFill>
          <a:blip r:embed="rId3">
            <a:alphaModFix/>
          </a:blip>
          <a:stretch>
            <a:fillRect/>
          </a:stretch>
        </p:blipFill>
        <p:spPr>
          <a:xfrm>
            <a:off x="5374923" y="1388563"/>
            <a:ext cx="457200" cy="457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59"/>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u="sng">
                <a:hlinkClick r:id="rId3"/>
              </a:rPr>
              <a:t>W3Schools CSS Selector Reference</a:t>
            </a:r>
            <a:endParaRPr/>
          </a:p>
        </p:txBody>
      </p:sp>
      <p:pic>
        <p:nvPicPr>
          <p:cNvPr id="402" name="Google Shape;402;p59"/>
          <p:cNvPicPr preferRelativeResize="0"/>
          <p:nvPr/>
        </p:nvPicPr>
        <p:blipFill rotWithShape="1">
          <a:blip r:embed="rId4">
            <a:alphaModFix/>
          </a:blip>
          <a:srcRect b="24575" l="17717" r="4163" t="702"/>
          <a:stretch/>
        </p:blipFill>
        <p:spPr>
          <a:xfrm>
            <a:off x="502925" y="457200"/>
            <a:ext cx="8138147" cy="37719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1"/>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lt2"/>
                </a:solidFill>
              </a:rPr>
              <a:t>CSS Practice</a:t>
            </a:r>
            <a:endParaRPr/>
          </a:p>
          <a:p>
            <a:pPr indent="0" lvl="0" marL="0" rtl="0" algn="ctr">
              <a:spcBef>
                <a:spcPts val="0"/>
              </a:spcBef>
              <a:spcAft>
                <a:spcPts val="0"/>
              </a:spcAft>
              <a:buNone/>
            </a:pPr>
            <a:r>
              <a:rPr b="0" lang="en" sz="1800" u="sng">
                <a:solidFill>
                  <a:schemeClr val="accent1"/>
                </a:solidFill>
                <a:hlinkClick r:id="rId3"/>
              </a:rPr>
              <a:t>tinyurl.com/wdd-cssbasics</a:t>
            </a:r>
            <a:endParaRPr b="0" sz="1800" u="sng">
              <a:solidFill>
                <a:schemeClr val="accen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2"/>
          <p:cNvSpPr txBox="1"/>
          <p:nvPr>
            <p:ph type="title"/>
          </p:nvPr>
        </p:nvSpPr>
        <p:spPr>
          <a:xfrm>
            <a:off x="457200" y="1035450"/>
            <a:ext cx="82296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rgbClr val="CCCCCC"/>
                </a:solidFill>
              </a:rPr>
              <a:t>Files and Linking CSS</a:t>
            </a:r>
            <a:endParaRPr>
              <a:solidFill>
                <a:srgbClr val="CCCCCC"/>
              </a:solidFill>
            </a:endParaRPr>
          </a:p>
          <a:p>
            <a:pPr indent="0" lvl="0" marL="0" rtl="0" algn="ctr">
              <a:spcBef>
                <a:spcPts val="0"/>
              </a:spcBef>
              <a:spcAft>
                <a:spcPts val="0"/>
              </a:spcAft>
              <a:buNone/>
            </a:pPr>
            <a:r>
              <a:t/>
            </a:r>
            <a:endParaRPr>
              <a:solidFill>
                <a:srgbClr val="CCCCCC"/>
              </a:solidFill>
            </a:endParaRPr>
          </a:p>
          <a:p>
            <a:pPr indent="0" lvl="0" marL="0" rtl="0" algn="ctr">
              <a:spcBef>
                <a:spcPts val="0"/>
              </a:spcBef>
              <a:spcAft>
                <a:spcPts val="0"/>
              </a:spcAft>
              <a:buNone/>
            </a:pPr>
            <a:r>
              <a:rPr lang="en">
                <a:solidFill>
                  <a:srgbClr val="CCCCCC"/>
                </a:solidFill>
              </a:rPr>
              <a:t>CSS Syntax</a:t>
            </a:r>
            <a:endParaRPr>
              <a:solidFill>
                <a:srgbClr val="CCCCCC"/>
              </a:solidFill>
            </a:endParaRPr>
          </a:p>
          <a:p>
            <a:pPr indent="0" lvl="0" marL="0" rtl="0" algn="ctr">
              <a:spcBef>
                <a:spcPts val="0"/>
              </a:spcBef>
              <a:spcAft>
                <a:spcPts val="0"/>
              </a:spcAft>
              <a:buNone/>
            </a:pPr>
            <a:r>
              <a:t/>
            </a:r>
            <a:endParaRPr>
              <a:solidFill>
                <a:srgbClr val="CCCCCC"/>
              </a:solidFill>
            </a:endParaRPr>
          </a:p>
          <a:p>
            <a:pPr indent="0" lvl="0" marL="0" rtl="0" algn="ctr">
              <a:spcBef>
                <a:spcPts val="0"/>
              </a:spcBef>
              <a:spcAft>
                <a:spcPts val="0"/>
              </a:spcAft>
              <a:buNone/>
            </a:pPr>
            <a:r>
              <a:rPr lang="en">
                <a:solidFill>
                  <a:srgbClr val="CCCCCC"/>
                </a:solidFill>
              </a:rPr>
              <a:t>CSS Selectors</a:t>
            </a:r>
            <a:endParaRPr>
              <a:solidFill>
                <a:srgbClr val="CCCCCC"/>
              </a:solidFill>
            </a:endParaRPr>
          </a:p>
          <a:p>
            <a:pPr indent="0" lvl="0" marL="0" rtl="0" algn="ctr">
              <a:spcBef>
                <a:spcPts val="0"/>
              </a:spcBef>
              <a:spcAft>
                <a:spcPts val="0"/>
              </a:spcAft>
              <a:buNone/>
            </a:pPr>
            <a:r>
              <a:t/>
            </a:r>
            <a:endParaRPr>
              <a:solidFill>
                <a:srgbClr val="CCCCCC"/>
              </a:solidFill>
            </a:endParaRPr>
          </a:p>
          <a:p>
            <a:pPr indent="0" lvl="0" marL="0" rtl="0" algn="ctr">
              <a:spcBef>
                <a:spcPts val="0"/>
              </a:spcBef>
              <a:spcAft>
                <a:spcPts val="0"/>
              </a:spcAft>
              <a:buNone/>
            </a:pPr>
            <a:r>
              <a:rPr lang="en"/>
              <a:t>Pseudo-Selectors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3"/>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Pseudo-Selectors</a:t>
            </a:r>
            <a:endParaRPr/>
          </a:p>
          <a:p>
            <a:pPr indent="0" lvl="0" marL="0" rtl="0" algn="ctr">
              <a:spcBef>
                <a:spcPts val="0"/>
              </a:spcBef>
              <a:spcAft>
                <a:spcPts val="0"/>
              </a:spcAft>
              <a:buNone/>
            </a:pPr>
            <a:r>
              <a:rPr b="0" lang="en" sz="1800"/>
              <a:t>Selects elements that are under a certain </a:t>
            </a:r>
            <a:r>
              <a:rPr lang="en" sz="1800"/>
              <a:t>state</a:t>
            </a:r>
            <a:endParaRPr sz="1800"/>
          </a:p>
          <a:p>
            <a:pPr indent="0" lvl="0" marL="0" rtl="0" algn="ctr">
              <a:spcBef>
                <a:spcPts val="0"/>
              </a:spcBef>
              <a:spcAft>
                <a:spcPts val="0"/>
              </a:spcAft>
              <a:buNone/>
            </a:pPr>
            <a:r>
              <a:rPr b="0" lang="en" sz="1800"/>
              <a:t>Great for </a:t>
            </a:r>
            <a:r>
              <a:rPr lang="en" sz="1800"/>
              <a:t>user interaction</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64"/>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Pseudo-Selectors</a:t>
            </a:r>
            <a:r>
              <a:rPr lang="en"/>
              <a:t> </a:t>
            </a:r>
            <a:endParaRPr/>
          </a:p>
        </p:txBody>
      </p:sp>
      <p:sp>
        <p:nvSpPr>
          <p:cNvPr id="427" name="Google Shape;427;p64"/>
          <p:cNvSpPr txBox="1"/>
          <p:nvPr>
            <p:ph idx="1" type="body"/>
          </p:nvPr>
        </p:nvSpPr>
        <p:spPr>
          <a:xfrm>
            <a:off x="505500" y="1028700"/>
            <a:ext cx="4020600" cy="32004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General Pseudo-selector structure:</a:t>
            </a:r>
            <a:br>
              <a:rPr lang="en"/>
            </a:br>
            <a:r>
              <a:rPr lang="en">
                <a:solidFill>
                  <a:srgbClr val="986801"/>
                </a:solidFill>
                <a:latin typeface="Roboto Mono"/>
                <a:ea typeface="Roboto Mono"/>
                <a:cs typeface="Roboto Mono"/>
                <a:sym typeface="Roboto Mono"/>
              </a:rPr>
              <a:t>normal-selector</a:t>
            </a:r>
            <a:r>
              <a:rPr lang="en">
                <a:solidFill>
                  <a:srgbClr val="A626A4"/>
                </a:solidFill>
                <a:latin typeface="Roboto Mono"/>
                <a:ea typeface="Roboto Mono"/>
                <a:cs typeface="Roboto Mono"/>
                <a:sym typeface="Roboto Mono"/>
              </a:rPr>
              <a:t>:</a:t>
            </a:r>
            <a:r>
              <a:rPr lang="en">
                <a:solidFill>
                  <a:srgbClr val="E45649"/>
                </a:solidFill>
                <a:latin typeface="Roboto Mono"/>
                <a:ea typeface="Roboto Mono"/>
                <a:cs typeface="Roboto Mono"/>
                <a:sym typeface="Roboto Mono"/>
              </a:rPr>
              <a:t>pseudo-class</a:t>
            </a:r>
            <a:endParaRPr b="1">
              <a:solidFill>
                <a:srgbClr val="E45649"/>
              </a:solidFill>
              <a:latin typeface="Roboto Mono"/>
              <a:ea typeface="Roboto Mono"/>
              <a:cs typeface="Roboto Mono"/>
              <a:sym typeface="Roboto Mono"/>
            </a:endParaRPr>
          </a:p>
          <a:p>
            <a:pPr indent="0" lvl="0" marL="0" rtl="0" algn="ctr">
              <a:spcBef>
                <a:spcPts val="400"/>
              </a:spcBef>
              <a:spcAft>
                <a:spcPts val="0"/>
              </a:spcAft>
              <a:buNone/>
            </a:pPr>
            <a:r>
              <a:t/>
            </a:r>
            <a:endParaRPr>
              <a:latin typeface="Roboto Mono"/>
              <a:ea typeface="Roboto Mono"/>
              <a:cs typeface="Roboto Mono"/>
              <a:sym typeface="Roboto Mono"/>
            </a:endParaRPr>
          </a:p>
          <a:p>
            <a:pPr indent="0" lvl="0" marL="0" rtl="0" algn="l">
              <a:spcBef>
                <a:spcPts val="400"/>
              </a:spcBef>
              <a:spcAft>
                <a:spcPts val="0"/>
              </a:spcAft>
              <a:buNone/>
            </a:pPr>
            <a:r>
              <a:rPr lang="en"/>
              <a:t>Rules will be applied to the div</a:t>
            </a:r>
            <a:br>
              <a:rPr lang="en"/>
            </a:br>
            <a:r>
              <a:rPr b="1" lang="en"/>
              <a:t>only when the cursor is hovering over</a:t>
            </a:r>
            <a:endParaRPr/>
          </a:p>
        </p:txBody>
      </p:sp>
      <p:sp>
        <p:nvSpPr>
          <p:cNvPr id="428" name="Google Shape;428;p64"/>
          <p:cNvSpPr txBox="1"/>
          <p:nvPr>
            <p:ph idx="1" type="body"/>
          </p:nvPr>
        </p:nvSpPr>
        <p:spPr>
          <a:xfrm>
            <a:off x="4617725" y="1028700"/>
            <a:ext cx="4068900" cy="2967300"/>
          </a:xfrm>
          <a:prstGeom prst="rect">
            <a:avLst/>
          </a:prstGeom>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986801"/>
                </a:solidFill>
                <a:latin typeface="Roboto Mono"/>
                <a:ea typeface="Roboto Mono"/>
                <a:cs typeface="Roboto Mono"/>
                <a:sym typeface="Roboto Mono"/>
              </a:rPr>
              <a:t>div</a:t>
            </a:r>
            <a:r>
              <a:rPr lang="en">
                <a:solidFill>
                  <a:srgbClr val="A626A4"/>
                </a:solidFill>
                <a:latin typeface="Roboto Mono"/>
                <a:ea typeface="Roboto Mono"/>
                <a:cs typeface="Roboto Mono"/>
                <a:sym typeface="Roboto Mono"/>
              </a:rPr>
              <a:t>:</a:t>
            </a:r>
            <a:r>
              <a:rPr lang="en">
                <a:solidFill>
                  <a:srgbClr val="E45649"/>
                </a:solidFill>
                <a:latin typeface="Roboto Mono"/>
                <a:ea typeface="Roboto Mono"/>
                <a:cs typeface="Roboto Mono"/>
                <a:sym typeface="Roboto Mono"/>
              </a:rPr>
              <a:t>hover</a:t>
            </a:r>
            <a:r>
              <a:rPr lang="en" sz="1800">
                <a:solidFill>
                  <a:srgbClr val="E45649"/>
                </a:solidFill>
                <a:latin typeface="Roboto Mono"/>
                <a:ea typeface="Roboto Mono"/>
                <a:cs typeface="Roboto Mono"/>
                <a:sym typeface="Roboto Mono"/>
              </a:rPr>
              <a:t> </a:t>
            </a:r>
            <a:r>
              <a:rPr lang="en" sz="1800">
                <a:solidFill>
                  <a:srgbClr val="A0A1A7"/>
                </a:solidFill>
                <a:latin typeface="Roboto Mono"/>
                <a:ea typeface="Roboto Mono"/>
                <a:cs typeface="Roboto Mono"/>
                <a:sym typeface="Roboto Mono"/>
              </a:rPr>
              <a:t>{</a:t>
            </a:r>
            <a:endParaRPr sz="1800">
              <a:solidFill>
                <a:srgbClr val="A0A1A7"/>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800">
                <a:solidFill>
                  <a:srgbClr val="A0A1A7"/>
                </a:solidFill>
                <a:latin typeface="Roboto Mono"/>
                <a:ea typeface="Roboto Mono"/>
                <a:cs typeface="Roboto Mono"/>
                <a:sym typeface="Roboto Mono"/>
              </a:rPr>
              <a:t>    font-size: 32px;</a:t>
            </a:r>
            <a:endParaRPr sz="1800">
              <a:solidFill>
                <a:srgbClr val="A0A1A7"/>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800">
                <a:solidFill>
                  <a:srgbClr val="A0A1A7"/>
                </a:solidFill>
                <a:latin typeface="Roboto Mono"/>
                <a:ea typeface="Roboto Mono"/>
                <a:cs typeface="Roboto Mono"/>
                <a:sym typeface="Roboto Mono"/>
              </a:rPr>
              <a:t>    color: green;</a:t>
            </a:r>
            <a:endParaRPr sz="1800">
              <a:solidFill>
                <a:srgbClr val="A0A1A7"/>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800">
                <a:solidFill>
                  <a:srgbClr val="A0A1A7"/>
                </a:solidFill>
                <a:latin typeface="Roboto Mono"/>
                <a:ea typeface="Roboto Mono"/>
                <a:cs typeface="Roboto Mono"/>
                <a:sym typeface="Roboto Mono"/>
              </a:rPr>
              <a:t>}</a:t>
            </a:r>
            <a:endParaRPr sz="1800">
              <a:solidFill>
                <a:srgbClr val="A0A1A7"/>
              </a:solidFill>
              <a:latin typeface="Roboto Mono"/>
              <a:ea typeface="Roboto Mono"/>
              <a:cs typeface="Roboto Mono"/>
              <a:sym typeface="Roboto Mono"/>
            </a:endParaRPr>
          </a:p>
        </p:txBody>
      </p:sp>
      <p:sp>
        <p:nvSpPr>
          <p:cNvPr id="429" name="Google Shape;429;p64"/>
          <p:cNvSpPr txBox="1"/>
          <p:nvPr/>
        </p:nvSpPr>
        <p:spPr>
          <a:xfrm>
            <a:off x="4620425" y="3996000"/>
            <a:ext cx="4020600" cy="233100"/>
          </a:xfrm>
          <a:prstGeom prst="rect">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35353"/>
                </a:solidFill>
                <a:latin typeface="Roboto Mono"/>
                <a:ea typeface="Roboto Mono"/>
                <a:cs typeface="Roboto Mono"/>
                <a:sym typeface="Roboto Mono"/>
              </a:rPr>
              <a:t>CSS</a:t>
            </a:r>
            <a:endParaRPr b="1" sz="1200">
              <a:solidFill>
                <a:srgbClr val="535353"/>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20"/>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is a head tag?</a:t>
            </a:r>
            <a:endParaRPr/>
          </a:p>
        </p:txBody>
      </p:sp>
      <p:sp>
        <p:nvSpPr>
          <p:cNvPr id="79" name="Google Shape;79;p20"/>
          <p:cNvSpPr txBox="1"/>
          <p:nvPr>
            <p:ph idx="1" type="body"/>
          </p:nvPr>
        </p:nvSpPr>
        <p:spPr>
          <a:xfrm>
            <a:off x="457200" y="1028700"/>
            <a:ext cx="4068900" cy="3200400"/>
          </a:xfrm>
          <a:prstGeom prst="rect">
            <a:avLst/>
          </a:prstGeom>
        </p:spPr>
        <p:txBody>
          <a:bodyPr anchorCtr="0" anchor="ctr" bIns="0" lIns="0" spcFirstLastPara="1" rIns="0" wrap="square" tIns="0">
            <a:noAutofit/>
          </a:bodyPr>
          <a:lstStyle/>
          <a:p>
            <a:pPr indent="-330200" lvl="0" marL="457200" rtl="0" algn="l">
              <a:spcBef>
                <a:spcPts val="400"/>
              </a:spcBef>
              <a:spcAft>
                <a:spcPts val="0"/>
              </a:spcAft>
              <a:buSzPts val="1600"/>
              <a:buChar char="•"/>
            </a:pPr>
            <a:r>
              <a:rPr lang="en">
                <a:solidFill>
                  <a:schemeClr val="lt2"/>
                </a:solidFill>
              </a:rPr>
              <a:t>User does </a:t>
            </a:r>
            <a:r>
              <a:rPr b="1" lang="en">
                <a:solidFill>
                  <a:schemeClr val="lt2"/>
                </a:solidFill>
              </a:rPr>
              <a:t>not</a:t>
            </a:r>
            <a:r>
              <a:rPr lang="en">
                <a:solidFill>
                  <a:schemeClr val="lt2"/>
                </a:solidFill>
              </a:rPr>
              <a:t> see what is here</a:t>
            </a:r>
            <a:endParaRPr>
              <a:solidFill>
                <a:schemeClr val="lt2"/>
              </a:solidFill>
            </a:endParaRPr>
          </a:p>
          <a:p>
            <a:pPr indent="-330200" lvl="0" marL="457200" rtl="0" algn="l">
              <a:spcBef>
                <a:spcPts val="0"/>
              </a:spcBef>
              <a:spcAft>
                <a:spcPts val="0"/>
              </a:spcAft>
              <a:buClr>
                <a:schemeClr val="lt2"/>
              </a:buClr>
              <a:buSzPts val="1600"/>
              <a:buChar char="•"/>
            </a:pPr>
            <a:r>
              <a:rPr lang="en">
                <a:solidFill>
                  <a:schemeClr val="lt2"/>
                </a:solidFill>
              </a:rPr>
              <a:t>Sets up the page</a:t>
            </a:r>
            <a:endParaRPr>
              <a:solidFill>
                <a:schemeClr val="lt2"/>
              </a:solidFill>
            </a:endParaRPr>
          </a:p>
          <a:p>
            <a:pPr indent="-330200" lvl="0" marL="457200" rtl="0" algn="l">
              <a:spcBef>
                <a:spcPts val="0"/>
              </a:spcBef>
              <a:spcAft>
                <a:spcPts val="0"/>
              </a:spcAft>
              <a:buSzPts val="1600"/>
              <a:buChar char="•"/>
            </a:pPr>
            <a:r>
              <a:rPr lang="en"/>
              <a:t>Title (on tab) of page</a:t>
            </a:r>
            <a:endParaRPr/>
          </a:p>
          <a:p>
            <a:pPr indent="-330200" lvl="0" marL="457200" rtl="0" algn="l">
              <a:spcBef>
                <a:spcPts val="0"/>
              </a:spcBef>
              <a:spcAft>
                <a:spcPts val="0"/>
              </a:spcAft>
              <a:buSzPts val="1600"/>
              <a:buChar char="•"/>
            </a:pPr>
            <a:r>
              <a:rPr lang="en"/>
              <a:t>Links to important resources</a:t>
            </a:r>
            <a:endParaRPr/>
          </a:p>
          <a:p>
            <a:pPr indent="-330200" lvl="1" marL="914400" rtl="0" algn="l">
              <a:spcBef>
                <a:spcPts val="0"/>
              </a:spcBef>
              <a:spcAft>
                <a:spcPts val="0"/>
              </a:spcAft>
              <a:buSzPts val="1600"/>
              <a:buChar char="–"/>
            </a:pPr>
            <a:r>
              <a:rPr lang="en"/>
              <a:t>CSS and JS files</a:t>
            </a:r>
            <a:endParaRPr/>
          </a:p>
          <a:p>
            <a:pPr indent="-330200" lvl="1" marL="914400" rtl="0" algn="l">
              <a:spcBef>
                <a:spcPts val="0"/>
              </a:spcBef>
              <a:spcAft>
                <a:spcPts val="0"/>
              </a:spcAft>
              <a:buSzPts val="1600"/>
              <a:buChar char="–"/>
            </a:pPr>
            <a:r>
              <a:rPr lang="en"/>
              <a:t>Fonts</a:t>
            </a:r>
            <a:endParaRPr/>
          </a:p>
          <a:p>
            <a:pPr indent="-330200" lvl="0" marL="457200" rtl="0" algn="l">
              <a:spcBef>
                <a:spcPts val="0"/>
              </a:spcBef>
              <a:spcAft>
                <a:spcPts val="0"/>
              </a:spcAft>
              <a:buSzPts val="1600"/>
              <a:buChar char="•"/>
            </a:pPr>
            <a:r>
              <a:rPr lang="en"/>
              <a:t>Author(s) of webpage</a:t>
            </a:r>
            <a:endParaRPr/>
          </a:p>
          <a:p>
            <a:pPr indent="-330200" lvl="0" marL="457200" rtl="0" algn="l">
              <a:spcBef>
                <a:spcPts val="0"/>
              </a:spcBef>
              <a:spcAft>
                <a:spcPts val="0"/>
              </a:spcAft>
              <a:buSzPts val="1600"/>
              <a:buChar char="•"/>
            </a:pPr>
            <a:r>
              <a:rPr lang="en"/>
              <a:t>Other metadata</a:t>
            </a:r>
            <a:endParaRPr/>
          </a:p>
          <a:p>
            <a:pPr indent="-330200" lvl="0" marL="457200" rtl="0" algn="l">
              <a:spcBef>
                <a:spcPts val="0"/>
              </a:spcBef>
              <a:spcAft>
                <a:spcPts val="0"/>
              </a:spcAft>
              <a:buSzPts val="1600"/>
              <a:buChar char="•"/>
            </a:pPr>
            <a:r>
              <a:rPr lang="en"/>
              <a:t>Sits inside </a:t>
            </a:r>
            <a:r>
              <a:rPr lang="en">
                <a:solidFill>
                  <a:srgbClr val="383A42"/>
                </a:solidFill>
                <a:latin typeface="Roboto Mono"/>
                <a:ea typeface="Roboto Mono"/>
                <a:cs typeface="Roboto Mono"/>
                <a:sym typeface="Roboto Mono"/>
              </a:rPr>
              <a:t>&lt;</a:t>
            </a:r>
            <a:r>
              <a:rPr lang="en">
                <a:solidFill>
                  <a:srgbClr val="E45649"/>
                </a:solidFill>
                <a:latin typeface="Roboto Mono"/>
                <a:ea typeface="Roboto Mono"/>
                <a:cs typeface="Roboto Mono"/>
                <a:sym typeface="Roboto Mono"/>
              </a:rPr>
              <a:t>html</a:t>
            </a:r>
            <a:r>
              <a:rPr lang="en">
                <a:solidFill>
                  <a:srgbClr val="383A42"/>
                </a:solidFill>
                <a:latin typeface="Roboto Mono"/>
                <a:ea typeface="Roboto Mono"/>
                <a:cs typeface="Roboto Mono"/>
                <a:sym typeface="Roboto Mono"/>
              </a:rPr>
              <a:t>&gt;&lt;/</a:t>
            </a:r>
            <a:r>
              <a:rPr lang="en">
                <a:solidFill>
                  <a:srgbClr val="E45649"/>
                </a:solidFill>
                <a:latin typeface="Roboto Mono"/>
                <a:ea typeface="Roboto Mono"/>
                <a:cs typeface="Roboto Mono"/>
                <a:sym typeface="Roboto Mono"/>
              </a:rPr>
              <a:t>html</a:t>
            </a:r>
            <a:r>
              <a:rPr lang="en">
                <a:solidFill>
                  <a:srgbClr val="383A42"/>
                </a:solidFill>
                <a:latin typeface="Roboto Mono"/>
                <a:ea typeface="Roboto Mono"/>
                <a:cs typeface="Roboto Mono"/>
                <a:sym typeface="Roboto Mono"/>
              </a:rPr>
              <a:t>&gt;</a:t>
            </a:r>
            <a:endParaRPr/>
          </a:p>
        </p:txBody>
      </p:sp>
      <p:sp>
        <p:nvSpPr>
          <p:cNvPr id="80" name="Google Shape;80;p20"/>
          <p:cNvSpPr txBox="1"/>
          <p:nvPr>
            <p:ph idx="1" type="body"/>
          </p:nvPr>
        </p:nvSpPr>
        <p:spPr>
          <a:xfrm>
            <a:off x="4617725" y="1028700"/>
            <a:ext cx="4023300" cy="3200400"/>
          </a:xfrm>
          <a:prstGeom prst="rect">
            <a:avLst/>
          </a:prstGeom>
          <a:ln cap="flat" cmpd="sng" w="9525">
            <a:solidFill>
              <a:srgbClr val="CCCCCC"/>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sz="2400">
                <a:solidFill>
                  <a:srgbClr val="383A42"/>
                </a:solidFill>
                <a:latin typeface="Roboto Mono"/>
                <a:ea typeface="Roboto Mono"/>
                <a:cs typeface="Roboto Mono"/>
                <a:sym typeface="Roboto Mono"/>
              </a:rPr>
              <a:t>&lt;</a:t>
            </a:r>
            <a:r>
              <a:rPr lang="en" sz="2400">
                <a:solidFill>
                  <a:srgbClr val="E45649"/>
                </a:solidFill>
                <a:latin typeface="Roboto Mono"/>
                <a:ea typeface="Roboto Mono"/>
                <a:cs typeface="Roboto Mono"/>
                <a:sym typeface="Roboto Mono"/>
              </a:rPr>
              <a:t>head</a:t>
            </a:r>
            <a:r>
              <a:rPr lang="en" sz="2400">
                <a:solidFill>
                  <a:srgbClr val="383A42"/>
                </a:solidFill>
                <a:latin typeface="Roboto Mono"/>
                <a:ea typeface="Roboto Mono"/>
                <a:cs typeface="Roboto Mono"/>
                <a:sym typeface="Roboto Mono"/>
              </a:rPr>
              <a:t>&gt;  &lt;/</a:t>
            </a:r>
            <a:r>
              <a:rPr lang="en" sz="2400">
                <a:solidFill>
                  <a:srgbClr val="E45649"/>
                </a:solidFill>
                <a:latin typeface="Roboto Mono"/>
                <a:ea typeface="Roboto Mono"/>
                <a:cs typeface="Roboto Mono"/>
                <a:sym typeface="Roboto Mono"/>
              </a:rPr>
              <a:t>head</a:t>
            </a:r>
            <a:r>
              <a:rPr lang="en" sz="2400">
                <a:solidFill>
                  <a:srgbClr val="383A42"/>
                </a:solidFill>
                <a:latin typeface="Roboto Mono"/>
                <a:ea typeface="Roboto Mono"/>
                <a:cs typeface="Roboto Mono"/>
                <a:sym typeface="Roboto Mono"/>
              </a:rPr>
              <a:t>&gt;</a:t>
            </a:r>
            <a:endParaRPr sz="2400">
              <a:solidFill>
                <a:srgbClr val="D9D9D9"/>
              </a:solidFill>
              <a:latin typeface="Roboto Mono"/>
              <a:ea typeface="Roboto Mono"/>
              <a:cs typeface="Roboto Mono"/>
              <a:sym typeface="Roboto Mon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5"/>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Some Pseudo-Classes</a:t>
            </a:r>
            <a:endParaRPr/>
          </a:p>
        </p:txBody>
      </p:sp>
      <p:sp>
        <p:nvSpPr>
          <p:cNvPr id="435" name="Google Shape;435;p65"/>
          <p:cNvSpPr txBox="1"/>
          <p:nvPr>
            <p:ph idx="1" type="body"/>
          </p:nvPr>
        </p:nvSpPr>
        <p:spPr>
          <a:xfrm>
            <a:off x="502925" y="1028700"/>
            <a:ext cx="8138100" cy="32004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b="1" lang="en" sz="1400">
                <a:latin typeface="Roboto Mono"/>
                <a:ea typeface="Roboto Mono"/>
                <a:cs typeface="Roboto Mono"/>
                <a:sym typeface="Roboto Mono"/>
              </a:rPr>
              <a:t>:hover</a:t>
            </a:r>
            <a:endParaRPr b="1" sz="1400">
              <a:latin typeface="Roboto Mono"/>
              <a:ea typeface="Roboto Mono"/>
              <a:cs typeface="Roboto Mono"/>
              <a:sym typeface="Roboto Mono"/>
            </a:endParaRPr>
          </a:p>
          <a:p>
            <a:pPr indent="-330200" lvl="0" marL="457200" rtl="0" algn="l">
              <a:spcBef>
                <a:spcPts val="400"/>
              </a:spcBef>
              <a:spcAft>
                <a:spcPts val="0"/>
              </a:spcAft>
              <a:buSzPts val="1600"/>
              <a:buChar char="-"/>
            </a:pPr>
            <a:r>
              <a:rPr lang="en"/>
              <a:t>when mouse “hovers” over an element</a:t>
            </a:r>
            <a:endParaRPr/>
          </a:p>
          <a:p>
            <a:pPr indent="0" lvl="0" marL="0" rtl="0" algn="l">
              <a:spcBef>
                <a:spcPts val="400"/>
              </a:spcBef>
              <a:spcAft>
                <a:spcPts val="0"/>
              </a:spcAft>
              <a:buNone/>
            </a:pPr>
            <a:r>
              <a:rPr b="1" lang="en" sz="1400">
                <a:latin typeface="Roboto Mono"/>
                <a:ea typeface="Roboto Mono"/>
                <a:cs typeface="Roboto Mono"/>
                <a:sym typeface="Roboto Mono"/>
              </a:rPr>
              <a:t>:visited</a:t>
            </a:r>
            <a:endParaRPr b="1" sz="1400">
              <a:latin typeface="Roboto Mono"/>
              <a:ea typeface="Roboto Mono"/>
              <a:cs typeface="Roboto Mono"/>
              <a:sym typeface="Roboto Mono"/>
            </a:endParaRPr>
          </a:p>
          <a:p>
            <a:pPr indent="-330200" lvl="0" marL="457200" rtl="0" algn="l">
              <a:spcBef>
                <a:spcPts val="400"/>
              </a:spcBef>
              <a:spcAft>
                <a:spcPts val="0"/>
              </a:spcAft>
              <a:buSzPts val="1600"/>
              <a:buChar char="-"/>
            </a:pPr>
            <a:r>
              <a:rPr lang="en"/>
              <a:t>when a link has been visited before (default is purple hyperlink)</a:t>
            </a:r>
            <a:endParaRPr/>
          </a:p>
          <a:p>
            <a:pPr indent="0" lvl="0" marL="0" rtl="0" algn="l">
              <a:spcBef>
                <a:spcPts val="400"/>
              </a:spcBef>
              <a:spcAft>
                <a:spcPts val="0"/>
              </a:spcAft>
              <a:buNone/>
            </a:pPr>
            <a:r>
              <a:rPr b="1" lang="en" sz="1400">
                <a:latin typeface="Roboto Mono"/>
                <a:ea typeface="Roboto Mono"/>
                <a:cs typeface="Roboto Mono"/>
                <a:sym typeface="Roboto Mono"/>
              </a:rPr>
              <a:t>:active</a:t>
            </a:r>
            <a:endParaRPr b="1" sz="1400">
              <a:latin typeface="Roboto Mono"/>
              <a:ea typeface="Roboto Mono"/>
              <a:cs typeface="Roboto Mono"/>
              <a:sym typeface="Roboto Mono"/>
            </a:endParaRPr>
          </a:p>
          <a:p>
            <a:pPr indent="-330200" lvl="0" marL="457200" rtl="0" algn="l">
              <a:spcBef>
                <a:spcPts val="400"/>
              </a:spcBef>
              <a:spcAft>
                <a:spcPts val="0"/>
              </a:spcAft>
              <a:buSzPts val="1600"/>
              <a:buChar char="-"/>
            </a:pPr>
            <a:r>
              <a:rPr lang="en"/>
              <a:t>when the mouse is currently clicked on an element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u="sng">
                <a:hlinkClick r:id="rId3"/>
              </a:rPr>
              <a:t>… and many, many more!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66"/>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Pseudo-Selector Practice</a:t>
            </a:r>
            <a:endParaRPr/>
          </a:p>
          <a:p>
            <a:pPr indent="0" lvl="0" marL="0" rtl="0" algn="ctr">
              <a:spcBef>
                <a:spcPts val="0"/>
              </a:spcBef>
              <a:spcAft>
                <a:spcPts val="0"/>
              </a:spcAft>
              <a:buNone/>
            </a:pPr>
            <a:r>
              <a:rPr b="0" lang="en" sz="1800" u="sng">
                <a:solidFill>
                  <a:schemeClr val="accent1"/>
                </a:solidFill>
                <a:hlinkClick r:id="rId3"/>
              </a:rPr>
              <a:t>tinyurl.com/wdd-pseudo</a:t>
            </a:r>
            <a:r>
              <a:rPr b="0" lang="en" sz="1800">
                <a:solidFill>
                  <a:schemeClr val="accent1"/>
                </a:solidFill>
              </a:rPr>
              <a:t> </a:t>
            </a:r>
            <a:endParaRPr b="0" sz="1800">
              <a:solidFill>
                <a:schemeClr val="accen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8" name="Shape 448"/>
        <p:cNvGrpSpPr/>
        <p:nvPr/>
      </p:nvGrpSpPr>
      <p:grpSpPr>
        <a:xfrm>
          <a:off x="0" y="0"/>
          <a:ext cx="0" cy="0"/>
          <a:chOff x="0" y="0"/>
          <a:chExt cx="0" cy="0"/>
        </a:xfrm>
      </p:grpSpPr>
      <p:sp>
        <p:nvSpPr>
          <p:cNvPr id="449" name="Google Shape;449;p68"/>
          <p:cNvSpPr txBox="1"/>
          <p:nvPr>
            <p:ph type="title"/>
          </p:nvPr>
        </p:nvSpPr>
        <p:spPr>
          <a:xfrm>
            <a:off x="457200" y="1416975"/>
            <a:ext cx="82296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Putting it All Together</a:t>
            </a:r>
            <a:br>
              <a:rPr lang="en"/>
            </a:br>
            <a:r>
              <a:rPr lang="en"/>
              <a:t> </a:t>
            </a:r>
            <a:endParaRPr/>
          </a:p>
          <a:p>
            <a:pPr indent="0" lvl="0" marL="0" rtl="0" algn="ctr">
              <a:spcBef>
                <a:spcPts val="0"/>
              </a:spcBef>
              <a:spcAft>
                <a:spcPts val="0"/>
              </a:spcAft>
              <a:buNone/>
            </a:pPr>
            <a:r>
              <a:rPr b="0" lang="en" sz="1800"/>
              <a:t>Let’s revisit Homework 1 and make it nicer!</a:t>
            </a:r>
            <a:endParaRPr b="0" sz="1800"/>
          </a:p>
          <a:p>
            <a:pPr indent="0" lvl="0" marL="0" rtl="0" algn="ctr">
              <a:spcBef>
                <a:spcPts val="0"/>
              </a:spcBef>
              <a:spcAft>
                <a:spcPts val="0"/>
              </a:spcAft>
              <a:buNone/>
            </a:pPr>
            <a:r>
              <a:rPr b="0" lang="en" sz="1800" u="sng">
                <a:solidFill>
                  <a:schemeClr val="accent1"/>
                </a:solidFill>
                <a:hlinkClick r:id="rId3"/>
              </a:rPr>
              <a:t>jsfiddle.net/r37q64Lz/</a:t>
            </a:r>
            <a:endParaRPr b="0" sz="1800" u="sng">
              <a:solidFill>
                <a:schemeClr val="accent1"/>
              </a:solidFill>
            </a:endParaRPr>
          </a:p>
          <a:p>
            <a:pPr indent="0" lvl="0" marL="0" rtl="0" algn="ctr">
              <a:spcBef>
                <a:spcPts val="0"/>
              </a:spcBef>
              <a:spcAft>
                <a:spcPts val="0"/>
              </a:spcAft>
              <a:buNone/>
            </a:pPr>
            <a:r>
              <a:t/>
            </a:r>
            <a:endParaRPr/>
          </a:p>
        </p:txBody>
      </p:sp>
      <p:pic>
        <p:nvPicPr>
          <p:cNvPr descr="Desktop Computer on Apple iOS 12.1" id="450" name="Google Shape;450;p68"/>
          <p:cNvPicPr preferRelativeResize="0"/>
          <p:nvPr/>
        </p:nvPicPr>
        <p:blipFill>
          <a:blip r:embed="rId4">
            <a:alphaModFix/>
          </a:blip>
          <a:stretch>
            <a:fillRect/>
          </a:stretch>
        </p:blipFill>
        <p:spPr>
          <a:xfrm>
            <a:off x="4343400" y="1328925"/>
            <a:ext cx="457200" cy="457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69"/>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The End!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70"/>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lt2"/>
                </a:solidFill>
              </a:rPr>
              <a:t>CSS Selector Game (with Sushi!)</a:t>
            </a:r>
            <a:endParaRPr/>
          </a:p>
          <a:p>
            <a:pPr indent="0" lvl="0" marL="0" rtl="0" algn="ctr">
              <a:spcBef>
                <a:spcPts val="0"/>
              </a:spcBef>
              <a:spcAft>
                <a:spcPts val="0"/>
              </a:spcAft>
              <a:buNone/>
            </a:pPr>
            <a:r>
              <a:rPr b="0" lang="en" sz="1800" u="sng">
                <a:solidFill>
                  <a:schemeClr val="accent1"/>
                </a:solidFill>
                <a:hlinkClick r:id="rId3"/>
              </a:rPr>
              <a:t>flukeout.github.io/</a:t>
            </a:r>
            <a:endParaRPr b="0" sz="1800">
              <a:solidFill>
                <a:schemeClr val="accen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71"/>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Helpful Links</a:t>
            </a:r>
            <a:endParaRPr/>
          </a:p>
        </p:txBody>
      </p:sp>
      <p:sp>
        <p:nvSpPr>
          <p:cNvPr id="466" name="Google Shape;466;p71"/>
          <p:cNvSpPr txBox="1"/>
          <p:nvPr>
            <p:ph idx="1" type="body"/>
          </p:nvPr>
        </p:nvSpPr>
        <p:spPr>
          <a:xfrm>
            <a:off x="502925" y="1028700"/>
            <a:ext cx="8138100" cy="32004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b="1" lang="en"/>
              <a:t>CSS Selectors</a:t>
            </a:r>
            <a:endParaRPr b="1"/>
          </a:p>
          <a:p>
            <a:pPr indent="-330200" lvl="0" marL="457200" rtl="0" algn="l">
              <a:spcBef>
                <a:spcPts val="400"/>
              </a:spcBef>
              <a:spcAft>
                <a:spcPts val="0"/>
              </a:spcAft>
              <a:buSzPts val="1600"/>
              <a:buChar char="•"/>
            </a:pPr>
            <a:r>
              <a:rPr lang="en" u="sng">
                <a:hlinkClick r:id="rId3"/>
              </a:rPr>
              <a:t>https://www.w3schools.com/cssref/css_selectors.asp</a:t>
            </a:r>
            <a:endParaRPr/>
          </a:p>
          <a:p>
            <a:pPr indent="-330200" lvl="0" marL="457200" rtl="0" algn="l">
              <a:spcBef>
                <a:spcPts val="0"/>
              </a:spcBef>
              <a:spcAft>
                <a:spcPts val="0"/>
              </a:spcAft>
              <a:buSzPts val="1600"/>
              <a:buChar char="•"/>
            </a:pPr>
            <a:r>
              <a:rPr lang="en" u="sng">
                <a:hlinkClick r:id="rId4"/>
              </a:rPr>
              <a:t>https://flukeout.github.io/</a:t>
            </a:r>
            <a:r>
              <a:rPr lang="en"/>
              <a:t> </a:t>
            </a:r>
            <a:endParaRPr/>
          </a:p>
          <a:p>
            <a:pPr indent="0" lvl="0" marL="0" rtl="0" algn="l">
              <a:spcBef>
                <a:spcPts val="400"/>
              </a:spcBef>
              <a:spcAft>
                <a:spcPts val="0"/>
              </a:spcAft>
              <a:buNone/>
            </a:pPr>
            <a:r>
              <a:t/>
            </a:r>
            <a:endParaRPr/>
          </a:p>
          <a:p>
            <a:pPr indent="0" lvl="0" marL="0" rtl="0" algn="l">
              <a:spcBef>
                <a:spcPts val="400"/>
              </a:spcBef>
              <a:spcAft>
                <a:spcPts val="0"/>
              </a:spcAft>
              <a:buClr>
                <a:schemeClr val="dk1"/>
              </a:buClr>
              <a:buSzPts val="1100"/>
              <a:buFont typeface="Arial"/>
              <a:buNone/>
            </a:pPr>
            <a:r>
              <a:rPr b="1" lang="en"/>
              <a:t>CSS Properties</a:t>
            </a:r>
            <a:endParaRPr b="1"/>
          </a:p>
          <a:p>
            <a:pPr indent="-330200" lvl="0" marL="457200" rtl="0" algn="l">
              <a:spcBef>
                <a:spcPts val="400"/>
              </a:spcBef>
              <a:spcAft>
                <a:spcPts val="0"/>
              </a:spcAft>
              <a:buSzPts val="1600"/>
              <a:buChar char="•"/>
            </a:pPr>
            <a:r>
              <a:rPr lang="en" u="sng">
                <a:hlinkClick r:id="rId5"/>
              </a:rPr>
              <a:t>https://www.w3schools.com/cssref/default.asp</a:t>
            </a:r>
            <a:r>
              <a:rPr lang="en"/>
              <a:t> </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72"/>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Deep Think </a:t>
            </a:r>
            <a:endParaRPr/>
          </a:p>
        </p:txBody>
      </p:sp>
      <p:sp>
        <p:nvSpPr>
          <p:cNvPr id="472" name="Google Shape;472;p72"/>
          <p:cNvSpPr txBox="1"/>
          <p:nvPr>
            <p:ph idx="1" type="body"/>
          </p:nvPr>
        </p:nvSpPr>
        <p:spPr>
          <a:xfrm>
            <a:off x="502925" y="1028700"/>
            <a:ext cx="8138100" cy="3200400"/>
          </a:xfrm>
          <a:prstGeom prst="rect">
            <a:avLst/>
          </a:prstGeom>
        </p:spPr>
        <p:txBody>
          <a:bodyPr anchorCtr="0" anchor="ctr" bIns="0" lIns="0" spcFirstLastPara="1" rIns="0" wrap="square" tIns="0">
            <a:noAutofit/>
          </a:bodyPr>
          <a:lstStyle/>
          <a:p>
            <a:pPr indent="-330200" lvl="0" marL="457200" rtl="0" algn="l">
              <a:spcBef>
                <a:spcPts val="400"/>
              </a:spcBef>
              <a:spcAft>
                <a:spcPts val="0"/>
              </a:spcAft>
              <a:buSzPts val="1600"/>
              <a:buChar char="•"/>
            </a:pPr>
            <a:r>
              <a:rPr lang="en"/>
              <a:t>Someone is bored and decides to create a new selector called </a:t>
            </a:r>
            <a:r>
              <a:rPr lang="en"/>
              <a:t>family, such that the precedence between selectors is id &gt; family &gt; class. Why is this a bad/useless new selector? How can we use class &amp; id to replace family?</a:t>
            </a:r>
            <a:endParaRPr/>
          </a:p>
          <a:p>
            <a:pPr indent="-330200" lvl="0" marL="457200" rtl="0" algn="l">
              <a:spcBef>
                <a:spcPts val="1000"/>
              </a:spcBef>
              <a:spcAft>
                <a:spcPts val="0"/>
              </a:spcAft>
              <a:buSzPts val="1600"/>
              <a:buChar char="•"/>
            </a:pPr>
            <a:r>
              <a:rPr lang="en"/>
              <a:t>The tie between CSS and HTML is extremely deep. So deep that we can almost construct the website using just CSS. How might we alter CSS so that using only a style.css file, we could get an accurate picture of the entire website? Why is this not a good idea in reality?</a:t>
            </a:r>
            <a:endParaRPr/>
          </a:p>
          <a:p>
            <a:pPr indent="-330200" lvl="0" marL="457200" rtl="0" algn="l">
              <a:spcBef>
                <a:spcPts val="1000"/>
              </a:spcBef>
              <a:spcAft>
                <a:spcPts val="0"/>
              </a:spcAft>
              <a:buSzPts val="1600"/>
              <a:buChar char="•"/>
            </a:pPr>
            <a:r>
              <a:rPr lang="en"/>
              <a:t>(CS) Last week we talked about how HTML was closely tied to trees, what data structure would CSS be most associated with?</a:t>
            </a:r>
            <a:endParaRPr/>
          </a:p>
          <a:p>
            <a:pPr indent="0" lvl="0" marL="0" rtl="0" algn="l">
              <a:spcBef>
                <a:spcPts val="100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21"/>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is a body tag?</a:t>
            </a:r>
            <a:endParaRPr/>
          </a:p>
        </p:txBody>
      </p:sp>
      <p:sp>
        <p:nvSpPr>
          <p:cNvPr id="86" name="Google Shape;86;p21"/>
          <p:cNvSpPr txBox="1"/>
          <p:nvPr>
            <p:ph idx="1" type="body"/>
          </p:nvPr>
        </p:nvSpPr>
        <p:spPr>
          <a:xfrm>
            <a:off x="457200" y="1028700"/>
            <a:ext cx="4069200" cy="3200400"/>
          </a:xfrm>
          <a:prstGeom prst="rect">
            <a:avLst/>
          </a:prstGeom>
        </p:spPr>
        <p:txBody>
          <a:bodyPr anchorCtr="0" anchor="ctr" bIns="0" lIns="0" spcFirstLastPara="1" rIns="0" wrap="square" tIns="0">
            <a:noAutofit/>
          </a:bodyPr>
          <a:lstStyle/>
          <a:p>
            <a:pPr indent="-330200" lvl="0" marL="457200" rtl="0" algn="l">
              <a:spcBef>
                <a:spcPts val="400"/>
              </a:spcBef>
              <a:spcAft>
                <a:spcPts val="0"/>
              </a:spcAft>
              <a:buSzPts val="1600"/>
              <a:buChar char="•"/>
            </a:pPr>
            <a:r>
              <a:rPr lang="en"/>
              <a:t>User </a:t>
            </a:r>
            <a:r>
              <a:rPr b="1" lang="en"/>
              <a:t>does </a:t>
            </a:r>
            <a:r>
              <a:rPr lang="en"/>
              <a:t>see what is here</a:t>
            </a:r>
            <a:endParaRPr/>
          </a:p>
          <a:p>
            <a:pPr indent="-330200" lvl="0" marL="457200" rtl="0" algn="l">
              <a:spcBef>
                <a:spcPts val="0"/>
              </a:spcBef>
              <a:spcAft>
                <a:spcPts val="0"/>
              </a:spcAft>
              <a:buSzPts val="1600"/>
              <a:buChar char="•"/>
            </a:pPr>
            <a:r>
              <a:rPr lang="en"/>
              <a:t>All the webpage content</a:t>
            </a:r>
            <a:endParaRPr/>
          </a:p>
          <a:p>
            <a:pPr indent="-330200" lvl="1" marL="914400" rtl="0" algn="l">
              <a:spcBef>
                <a:spcPts val="0"/>
              </a:spcBef>
              <a:spcAft>
                <a:spcPts val="0"/>
              </a:spcAft>
              <a:buSzPts val="1600"/>
              <a:buChar char="–"/>
            </a:pPr>
            <a:r>
              <a:rPr lang="en"/>
              <a:t>Words and text</a:t>
            </a:r>
            <a:endParaRPr/>
          </a:p>
          <a:p>
            <a:pPr indent="-330200" lvl="1" marL="914400" rtl="0" algn="l">
              <a:spcBef>
                <a:spcPts val="0"/>
              </a:spcBef>
              <a:spcAft>
                <a:spcPts val="0"/>
              </a:spcAft>
              <a:buSzPts val="1600"/>
              <a:buChar char="–"/>
            </a:pPr>
            <a:r>
              <a:rPr lang="en"/>
              <a:t>Images</a:t>
            </a:r>
            <a:endParaRPr/>
          </a:p>
          <a:p>
            <a:pPr indent="-330200" lvl="0" marL="457200" rtl="0" algn="l">
              <a:spcBef>
                <a:spcPts val="0"/>
              </a:spcBef>
              <a:spcAft>
                <a:spcPts val="0"/>
              </a:spcAft>
              <a:buClr>
                <a:schemeClr val="lt2"/>
              </a:buClr>
              <a:buSzPts val="1600"/>
              <a:buChar char="•"/>
            </a:pPr>
            <a:r>
              <a:rPr lang="en">
                <a:solidFill>
                  <a:schemeClr val="lt2"/>
                </a:solidFill>
              </a:rPr>
              <a:t>Also sits inside </a:t>
            </a:r>
            <a:r>
              <a:rPr lang="en">
                <a:solidFill>
                  <a:srgbClr val="383A42"/>
                </a:solidFill>
                <a:latin typeface="Roboto Mono"/>
                <a:ea typeface="Roboto Mono"/>
                <a:cs typeface="Roboto Mono"/>
                <a:sym typeface="Roboto Mono"/>
              </a:rPr>
              <a:t>&lt;</a:t>
            </a:r>
            <a:r>
              <a:rPr lang="en">
                <a:solidFill>
                  <a:srgbClr val="E45649"/>
                </a:solidFill>
                <a:latin typeface="Roboto Mono"/>
                <a:ea typeface="Roboto Mono"/>
                <a:cs typeface="Roboto Mono"/>
                <a:sym typeface="Roboto Mono"/>
              </a:rPr>
              <a:t>html</a:t>
            </a:r>
            <a:r>
              <a:rPr lang="en">
                <a:solidFill>
                  <a:srgbClr val="383A42"/>
                </a:solidFill>
                <a:latin typeface="Roboto Mono"/>
                <a:ea typeface="Roboto Mono"/>
                <a:cs typeface="Roboto Mono"/>
                <a:sym typeface="Roboto Mono"/>
              </a:rPr>
              <a:t>&gt;&lt;/</a:t>
            </a:r>
            <a:r>
              <a:rPr lang="en">
                <a:solidFill>
                  <a:srgbClr val="E45649"/>
                </a:solidFill>
                <a:latin typeface="Roboto Mono"/>
                <a:ea typeface="Roboto Mono"/>
                <a:cs typeface="Roboto Mono"/>
                <a:sym typeface="Roboto Mono"/>
              </a:rPr>
              <a:t>html</a:t>
            </a:r>
            <a:r>
              <a:rPr lang="en">
                <a:solidFill>
                  <a:srgbClr val="383A42"/>
                </a:solidFill>
                <a:latin typeface="Roboto Mono"/>
                <a:ea typeface="Roboto Mono"/>
                <a:cs typeface="Roboto Mono"/>
                <a:sym typeface="Roboto Mono"/>
              </a:rPr>
              <a:t>&gt;</a:t>
            </a:r>
            <a:endParaRPr/>
          </a:p>
        </p:txBody>
      </p:sp>
      <p:sp>
        <p:nvSpPr>
          <p:cNvPr id="87" name="Google Shape;87;p21"/>
          <p:cNvSpPr txBox="1"/>
          <p:nvPr>
            <p:ph idx="1" type="body"/>
          </p:nvPr>
        </p:nvSpPr>
        <p:spPr>
          <a:xfrm>
            <a:off x="4617475" y="1028700"/>
            <a:ext cx="4023600" cy="3200400"/>
          </a:xfrm>
          <a:prstGeom prst="rect">
            <a:avLst/>
          </a:prstGeom>
          <a:ln cap="flat" cmpd="sng" w="9525">
            <a:solidFill>
              <a:srgbClr val="CCCCCC"/>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sz="2400">
                <a:solidFill>
                  <a:srgbClr val="383A42"/>
                </a:solidFill>
                <a:latin typeface="Roboto Mono"/>
                <a:ea typeface="Roboto Mono"/>
                <a:cs typeface="Roboto Mono"/>
                <a:sym typeface="Roboto Mono"/>
              </a:rPr>
              <a:t>&lt;</a:t>
            </a:r>
            <a:r>
              <a:rPr lang="en" sz="2400">
                <a:solidFill>
                  <a:srgbClr val="E45649"/>
                </a:solidFill>
                <a:latin typeface="Roboto Mono"/>
                <a:ea typeface="Roboto Mono"/>
                <a:cs typeface="Roboto Mono"/>
                <a:sym typeface="Roboto Mono"/>
              </a:rPr>
              <a:t>body</a:t>
            </a:r>
            <a:r>
              <a:rPr lang="en" sz="2400">
                <a:solidFill>
                  <a:srgbClr val="383A42"/>
                </a:solidFill>
                <a:latin typeface="Roboto Mono"/>
                <a:ea typeface="Roboto Mono"/>
                <a:cs typeface="Roboto Mono"/>
                <a:sym typeface="Roboto Mono"/>
              </a:rPr>
              <a:t>&gt;  &lt;/</a:t>
            </a:r>
            <a:r>
              <a:rPr lang="en" sz="2400">
                <a:solidFill>
                  <a:srgbClr val="E45649"/>
                </a:solidFill>
                <a:latin typeface="Roboto Mono"/>
                <a:ea typeface="Roboto Mono"/>
                <a:cs typeface="Roboto Mono"/>
                <a:sym typeface="Roboto Mono"/>
              </a:rPr>
              <a:t>body</a:t>
            </a:r>
            <a:r>
              <a:rPr lang="en" sz="2400">
                <a:solidFill>
                  <a:srgbClr val="383A42"/>
                </a:solidFill>
                <a:latin typeface="Roboto Mono"/>
                <a:ea typeface="Roboto Mono"/>
                <a:cs typeface="Roboto Mono"/>
                <a:sym typeface="Roboto Mono"/>
              </a:rPr>
              <a:t>&gt;</a:t>
            </a:r>
            <a:endParaRPr sz="2400">
              <a:solidFill>
                <a:srgbClr val="D9D9D9"/>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22"/>
          <p:cNvSpPr txBox="1"/>
          <p:nvPr>
            <p:ph type="title"/>
          </p:nvPr>
        </p:nvSpPr>
        <p:spPr>
          <a:xfrm>
            <a:off x="457200" y="1035450"/>
            <a:ext cx="82296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400">
                <a:solidFill>
                  <a:srgbClr val="CCCCCC"/>
                </a:solidFill>
              </a:rPr>
              <a:t>Now that we've learned about HTML</a:t>
            </a:r>
            <a:endParaRPr sz="1400">
              <a:solidFill>
                <a:srgbClr val="CCCCCC"/>
              </a:solidFill>
            </a:endParaRPr>
          </a:p>
          <a:p>
            <a:pPr indent="0" lvl="0" marL="0" rtl="0" algn="ctr">
              <a:spcBef>
                <a:spcPts val="0"/>
              </a:spcBef>
              <a:spcAft>
                <a:spcPts val="0"/>
              </a:spcAft>
              <a:buNone/>
            </a:pPr>
            <a:r>
              <a:rPr lang="en"/>
              <a:t>How do we organize </a:t>
            </a:r>
            <a:r>
              <a:rPr lang="en"/>
              <a:t>o</a:t>
            </a:r>
            <a:r>
              <a:rPr lang="en"/>
              <a:t>ur project workspace?</a:t>
            </a:r>
            <a:endParaRPr/>
          </a:p>
          <a:p>
            <a:pPr indent="0" lvl="0" marL="0" rtl="0" algn="ctr">
              <a:spcBef>
                <a:spcPts val="0"/>
              </a:spcBef>
              <a:spcAft>
                <a:spcPts val="0"/>
              </a:spcAft>
              <a:buNone/>
            </a:pPr>
            <a:r>
              <a:rPr lang="en" sz="1400">
                <a:solidFill>
                  <a:srgbClr val="CCCCCC"/>
                </a:solidFill>
              </a:rPr>
              <a:t>(The following may/may not apply to industry standards)</a:t>
            </a:r>
            <a:endParaRPr sz="1400">
              <a:solidFill>
                <a:srgbClr val="CCCCC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23"/>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u="sng">
                <a:hlinkClick r:id="rId3"/>
              </a:rPr>
              <a:t>Example project</a:t>
            </a:r>
            <a:r>
              <a:rPr lang="en"/>
              <a:t> (follow link to view/download)</a:t>
            </a:r>
            <a:endParaRPr/>
          </a:p>
        </p:txBody>
      </p:sp>
      <p:pic>
        <p:nvPicPr>
          <p:cNvPr id="98" name="Google Shape;98;p23"/>
          <p:cNvPicPr preferRelativeResize="0"/>
          <p:nvPr/>
        </p:nvPicPr>
        <p:blipFill>
          <a:blip r:embed="rId4">
            <a:alphaModFix/>
          </a:blip>
          <a:stretch>
            <a:fillRect/>
          </a:stretch>
        </p:blipFill>
        <p:spPr>
          <a:xfrm>
            <a:off x="1439938" y="457200"/>
            <a:ext cx="6264125" cy="40050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4"/>
          <p:cNvSpPr txBox="1"/>
          <p:nvPr>
            <p:ph idx="1" type="body"/>
          </p:nvPr>
        </p:nvSpPr>
        <p:spPr>
          <a:xfrm>
            <a:off x="502925" y="1028700"/>
            <a:ext cx="4023600" cy="3200400"/>
          </a:xfrm>
          <a:prstGeom prst="rect">
            <a:avLst/>
          </a:prstGeom>
        </p:spPr>
        <p:txBody>
          <a:bodyPr anchorCtr="0" anchor="ctr" bIns="0" lIns="0" spcFirstLastPara="1" rIns="0" wrap="square" tIns="0">
            <a:noAutofit/>
          </a:bodyPr>
          <a:lstStyle/>
          <a:p>
            <a:pPr indent="-330200" lvl="0" marL="457200" rtl="0" algn="l">
              <a:spcBef>
                <a:spcPts val="400"/>
              </a:spcBef>
              <a:spcAft>
                <a:spcPts val="0"/>
              </a:spcAft>
              <a:buClr>
                <a:schemeClr val="lt2"/>
              </a:buClr>
              <a:buSzPts val="1600"/>
              <a:buChar char="•"/>
            </a:pPr>
            <a:r>
              <a:rPr lang="en">
                <a:solidFill>
                  <a:schemeClr val="lt2"/>
                </a:solidFill>
              </a:rPr>
              <a:t>Path to another file relative to the current file</a:t>
            </a:r>
            <a:endParaRPr>
              <a:solidFill>
                <a:schemeClr val="lt2"/>
              </a:solidFill>
            </a:endParaRPr>
          </a:p>
          <a:p>
            <a:pPr indent="-330200" lvl="0" marL="457200" rtl="0" algn="l">
              <a:spcBef>
                <a:spcPts val="0"/>
              </a:spcBef>
              <a:spcAft>
                <a:spcPts val="0"/>
              </a:spcAft>
              <a:buClr>
                <a:schemeClr val="lt2"/>
              </a:buClr>
              <a:buSzPts val="1600"/>
              <a:buChar char="•"/>
            </a:pPr>
            <a:r>
              <a:rPr lang="en">
                <a:solidFill>
                  <a:schemeClr val="lt2"/>
                </a:solidFill>
              </a:rPr>
              <a:t>It may point to different files depending on the current location</a:t>
            </a:r>
            <a:endParaRPr>
              <a:solidFill>
                <a:schemeClr val="lt2"/>
              </a:solidFill>
            </a:endParaRPr>
          </a:p>
          <a:p>
            <a:pPr indent="0" lvl="0" marL="0" rtl="0" algn="l">
              <a:spcBef>
                <a:spcPts val="400"/>
              </a:spcBef>
              <a:spcAft>
                <a:spcPts val="0"/>
              </a:spcAft>
              <a:buClr>
                <a:schemeClr val="dk1"/>
              </a:buClr>
              <a:buSzPts val="1100"/>
              <a:buFont typeface="Arial"/>
              <a:buNone/>
            </a:pPr>
            <a:r>
              <a:t/>
            </a:r>
            <a:endParaRPr>
              <a:solidFill>
                <a:schemeClr val="lt2"/>
              </a:solidFill>
            </a:endParaRPr>
          </a:p>
          <a:p>
            <a:pPr indent="0" lvl="0" marL="0" rtl="0" algn="l">
              <a:spcBef>
                <a:spcPts val="400"/>
              </a:spcBef>
              <a:spcAft>
                <a:spcPts val="0"/>
              </a:spcAft>
              <a:buClr>
                <a:schemeClr val="dk1"/>
              </a:buClr>
              <a:buSzPts val="1100"/>
              <a:buFont typeface="Arial"/>
              <a:buNone/>
            </a:pPr>
            <a:r>
              <a:rPr lang="en">
                <a:solidFill>
                  <a:schemeClr val="lt2"/>
                </a:solidFill>
              </a:rPr>
              <a:t>Examples:</a:t>
            </a:r>
            <a:endParaRPr>
              <a:solidFill>
                <a:schemeClr val="lt2"/>
              </a:solidFill>
            </a:endParaRPr>
          </a:p>
          <a:p>
            <a:pPr indent="-298450" lvl="0" marL="457200" rtl="0" algn="l">
              <a:spcBef>
                <a:spcPts val="400"/>
              </a:spcBef>
              <a:spcAft>
                <a:spcPts val="0"/>
              </a:spcAft>
              <a:buClr>
                <a:schemeClr val="lt2"/>
              </a:buClr>
              <a:buSzPts val="1100"/>
              <a:buFont typeface="Roboto Mono"/>
              <a:buChar char="•"/>
            </a:pPr>
            <a:r>
              <a:rPr lang="en" sz="1100">
                <a:solidFill>
                  <a:schemeClr val="lt2"/>
                </a:solidFill>
                <a:latin typeface="Roboto Mono"/>
                <a:ea typeface="Roboto Mono"/>
                <a:cs typeface="Roboto Mono"/>
                <a:sym typeface="Roboto Mono"/>
              </a:rPr>
              <a:t>assets/images/otter.jpg</a:t>
            </a:r>
            <a:endParaRPr sz="1100">
              <a:solidFill>
                <a:schemeClr val="lt2"/>
              </a:solidFill>
              <a:latin typeface="Roboto Mono"/>
              <a:ea typeface="Roboto Mono"/>
              <a:cs typeface="Roboto Mono"/>
              <a:sym typeface="Roboto Mono"/>
            </a:endParaRPr>
          </a:p>
          <a:p>
            <a:pPr indent="-298450" lvl="0" marL="457200" rtl="0" algn="l">
              <a:spcBef>
                <a:spcPts val="0"/>
              </a:spcBef>
              <a:spcAft>
                <a:spcPts val="0"/>
              </a:spcAft>
              <a:buClr>
                <a:schemeClr val="lt2"/>
              </a:buClr>
              <a:buSzPts val="1100"/>
              <a:buFont typeface="Roboto Mono"/>
              <a:buChar char="•"/>
            </a:pPr>
            <a:r>
              <a:rPr b="1" lang="en" sz="1100">
                <a:solidFill>
                  <a:srgbClr val="6191C2"/>
                </a:solidFill>
                <a:latin typeface="Roboto Mono"/>
                <a:ea typeface="Roboto Mono"/>
                <a:cs typeface="Roboto Mono"/>
                <a:sym typeface="Roboto Mono"/>
              </a:rPr>
              <a:t>./</a:t>
            </a:r>
            <a:r>
              <a:rPr lang="en" sz="1100">
                <a:solidFill>
                  <a:schemeClr val="lt2"/>
                </a:solidFill>
                <a:latin typeface="Roboto Mono"/>
                <a:ea typeface="Roboto Mono"/>
                <a:cs typeface="Roboto Mono"/>
                <a:sym typeface="Roboto Mono"/>
              </a:rPr>
              <a:t>assets/images/otter.jpg</a:t>
            </a:r>
            <a:endParaRPr sz="1100">
              <a:solidFill>
                <a:schemeClr val="lt2"/>
              </a:solidFill>
              <a:latin typeface="Roboto Mono"/>
              <a:ea typeface="Roboto Mono"/>
              <a:cs typeface="Roboto Mono"/>
              <a:sym typeface="Roboto Mono"/>
            </a:endParaRPr>
          </a:p>
          <a:p>
            <a:pPr indent="-298450" lvl="0" marL="457200" rtl="0" algn="l">
              <a:spcBef>
                <a:spcPts val="0"/>
              </a:spcBef>
              <a:spcAft>
                <a:spcPts val="0"/>
              </a:spcAft>
              <a:buClr>
                <a:schemeClr val="lt2"/>
              </a:buClr>
              <a:buSzPts val="1100"/>
              <a:buFont typeface="Roboto Mono"/>
              <a:buChar char="•"/>
            </a:pPr>
            <a:r>
              <a:rPr b="1" lang="en" sz="1100">
                <a:solidFill>
                  <a:srgbClr val="6191C2"/>
                </a:solidFill>
                <a:latin typeface="Roboto Mono"/>
                <a:ea typeface="Roboto Mono"/>
                <a:cs typeface="Roboto Mono"/>
                <a:sym typeface="Roboto Mono"/>
              </a:rPr>
              <a:t>../</a:t>
            </a:r>
            <a:r>
              <a:rPr lang="en" sz="1100">
                <a:solidFill>
                  <a:schemeClr val="lt2"/>
                </a:solidFill>
                <a:latin typeface="Roboto Mono"/>
                <a:ea typeface="Roboto Mono"/>
                <a:cs typeface="Roboto Mono"/>
                <a:sym typeface="Roboto Mono"/>
              </a:rPr>
              <a:t>assets/images/otter.jpg</a:t>
            </a:r>
            <a:endParaRPr sz="1100"/>
          </a:p>
        </p:txBody>
      </p:sp>
      <p:sp>
        <p:nvSpPr>
          <p:cNvPr id="104" name="Google Shape;104;p24"/>
          <p:cNvSpPr txBox="1"/>
          <p:nvPr>
            <p:ph idx="1" type="body"/>
          </p:nvPr>
        </p:nvSpPr>
        <p:spPr>
          <a:xfrm>
            <a:off x="4617725" y="1028700"/>
            <a:ext cx="4023600" cy="3200400"/>
          </a:xfrm>
          <a:prstGeom prst="rect">
            <a:avLst/>
          </a:prstGeom>
        </p:spPr>
        <p:txBody>
          <a:bodyPr anchorCtr="0" anchor="ctr" bIns="0" lIns="0" spcFirstLastPara="1" rIns="0" wrap="square" tIns="0">
            <a:noAutofit/>
          </a:bodyPr>
          <a:lstStyle/>
          <a:p>
            <a:pPr indent="-330200" lvl="0" marL="457200" rtl="0" algn="l">
              <a:spcBef>
                <a:spcPts val="400"/>
              </a:spcBef>
              <a:spcAft>
                <a:spcPts val="0"/>
              </a:spcAft>
              <a:buClr>
                <a:schemeClr val="lt2"/>
              </a:buClr>
              <a:buSzPts val="1600"/>
              <a:buChar char="•"/>
            </a:pPr>
            <a:r>
              <a:rPr lang="en" sz="1600"/>
              <a:t>Complete path to another file</a:t>
            </a:r>
            <a:endParaRPr sz="1600"/>
          </a:p>
          <a:p>
            <a:pPr indent="-330200" lvl="0" marL="457200" rtl="0" algn="l">
              <a:spcBef>
                <a:spcPts val="0"/>
              </a:spcBef>
              <a:spcAft>
                <a:spcPts val="0"/>
              </a:spcAft>
              <a:buSzPts val="1600"/>
              <a:buChar char="•"/>
            </a:pPr>
            <a:r>
              <a:rPr lang="en" sz="1600"/>
              <a:t>Since it's not relative,</a:t>
            </a:r>
            <a:br>
              <a:rPr lang="en" sz="1600"/>
            </a:br>
            <a:r>
              <a:rPr lang="en" sz="1600"/>
              <a:t>the absolute path always points to the same exact file</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 sz="1600">
                <a:solidFill>
                  <a:schemeClr val="lt2"/>
                </a:solidFill>
              </a:rPr>
              <a:t>Examples:</a:t>
            </a:r>
            <a:endParaRPr sz="1600"/>
          </a:p>
          <a:p>
            <a:pPr indent="-298450" lvl="0" marL="457200" rtl="0" algn="l">
              <a:spcBef>
                <a:spcPts val="400"/>
              </a:spcBef>
              <a:spcAft>
                <a:spcPts val="0"/>
              </a:spcAft>
              <a:buSzPts val="1100"/>
              <a:buFont typeface="Roboto Mono"/>
              <a:buChar char="•"/>
            </a:pPr>
            <a:r>
              <a:rPr b="1" lang="en" sz="1100">
                <a:solidFill>
                  <a:srgbClr val="6191C2"/>
                </a:solidFill>
                <a:latin typeface="Roboto Mono"/>
                <a:ea typeface="Roboto Mono"/>
                <a:cs typeface="Roboto Mono"/>
                <a:sym typeface="Roboto Mono"/>
              </a:rPr>
              <a:t>/</a:t>
            </a:r>
            <a:r>
              <a:rPr lang="en" sz="1100">
                <a:latin typeface="Roboto Mono"/>
                <a:ea typeface="Roboto Mono"/>
                <a:cs typeface="Roboto Mono"/>
                <a:sym typeface="Roboto Mono"/>
              </a:rPr>
              <a:t>assets/images/otter.jpg</a:t>
            </a:r>
            <a:endParaRPr sz="1100">
              <a:latin typeface="Roboto Mono"/>
              <a:ea typeface="Roboto Mono"/>
              <a:cs typeface="Roboto Mono"/>
              <a:sym typeface="Roboto Mono"/>
            </a:endParaRPr>
          </a:p>
          <a:p>
            <a:pPr indent="-298450" lvl="0" marL="457200" rtl="0" algn="l">
              <a:spcBef>
                <a:spcPts val="0"/>
              </a:spcBef>
              <a:spcAft>
                <a:spcPts val="0"/>
              </a:spcAft>
              <a:buSzPts val="1100"/>
              <a:buFont typeface="Roboto Mono"/>
              <a:buChar char="•"/>
            </a:pPr>
            <a:r>
              <a:rPr lang="en" sz="1100">
                <a:latin typeface="Roboto Mono"/>
                <a:ea typeface="Roboto Mono"/>
                <a:cs typeface="Roboto Mono"/>
                <a:sym typeface="Roboto Mono"/>
              </a:rPr>
              <a:t>https://wdd.io/assets/images/otter.jpg</a:t>
            </a:r>
            <a:endParaRPr sz="1100">
              <a:latin typeface="Roboto Mono"/>
              <a:ea typeface="Roboto Mono"/>
              <a:cs typeface="Roboto Mono"/>
              <a:sym typeface="Roboto Mono"/>
            </a:endParaRPr>
          </a:p>
          <a:p>
            <a:pPr indent="-298450" lvl="0" marL="457200" rtl="0" algn="l">
              <a:spcBef>
                <a:spcPts val="0"/>
              </a:spcBef>
              <a:spcAft>
                <a:spcPts val="0"/>
              </a:spcAft>
              <a:buSzPts val="1100"/>
              <a:buFont typeface="Roboto Mono"/>
              <a:buChar char="•"/>
            </a:pPr>
            <a:r>
              <a:rPr lang="en" sz="1100">
                <a:solidFill>
                  <a:schemeClr val="lt2"/>
                </a:solidFill>
                <a:latin typeface="Roboto Mono"/>
                <a:ea typeface="Roboto Mono"/>
                <a:cs typeface="Roboto Mono"/>
                <a:sym typeface="Roboto Mono"/>
              </a:rPr>
              <a:t>file:///Users/slu/Pictures/otter.jpg</a:t>
            </a:r>
            <a:endParaRPr sz="1100">
              <a:solidFill>
                <a:schemeClr val="lt2"/>
              </a:solidFill>
              <a:latin typeface="Roboto Mono"/>
              <a:ea typeface="Roboto Mono"/>
              <a:cs typeface="Roboto Mono"/>
              <a:sym typeface="Roboto Mono"/>
            </a:endParaRPr>
          </a:p>
        </p:txBody>
      </p:sp>
      <p:sp>
        <p:nvSpPr>
          <p:cNvPr id="105" name="Google Shape;105;p24"/>
          <p:cNvSpPr txBox="1"/>
          <p:nvPr>
            <p:ph type="title"/>
          </p:nvPr>
        </p:nvSpPr>
        <p:spPr>
          <a:xfrm>
            <a:off x="502800" y="457200"/>
            <a:ext cx="40236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Relative path</a:t>
            </a:r>
            <a:endParaRPr/>
          </a:p>
        </p:txBody>
      </p:sp>
      <p:sp>
        <p:nvSpPr>
          <p:cNvPr id="106" name="Google Shape;106;p24"/>
          <p:cNvSpPr txBox="1"/>
          <p:nvPr>
            <p:ph type="title"/>
          </p:nvPr>
        </p:nvSpPr>
        <p:spPr>
          <a:xfrm>
            <a:off x="4617725" y="457200"/>
            <a:ext cx="40236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Absolute path</a:t>
            </a:r>
            <a:endParaRPr/>
          </a:p>
        </p:txBody>
      </p:sp>
      <p:sp>
        <p:nvSpPr>
          <p:cNvPr id="107" name="Google Shape;107;p24"/>
          <p:cNvSpPr/>
          <p:nvPr/>
        </p:nvSpPr>
        <p:spPr>
          <a:xfrm>
            <a:off x="3616768" y="2546337"/>
            <a:ext cx="1800300" cy="365700"/>
          </a:xfrm>
          <a:prstGeom prst="rect">
            <a:avLst/>
          </a:prstGeom>
          <a:solidFill>
            <a:srgbClr val="6191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Karla"/>
                <a:ea typeface="Karla"/>
                <a:cs typeface="Karla"/>
                <a:sym typeface="Karla"/>
              </a:rPr>
              <a:t>Begins with a slash</a:t>
            </a:r>
            <a:endParaRPr>
              <a:solidFill>
                <a:srgbClr val="FFFFFF"/>
              </a:solidFill>
              <a:latin typeface="Karla"/>
              <a:ea typeface="Karla"/>
              <a:cs typeface="Karla"/>
              <a:sym typeface="Karla"/>
            </a:endParaRPr>
          </a:p>
        </p:txBody>
      </p:sp>
      <p:cxnSp>
        <p:nvCxnSpPr>
          <p:cNvPr id="108" name="Google Shape;108;p24"/>
          <p:cNvCxnSpPr>
            <a:stCxn id="107" idx="2"/>
          </p:cNvCxnSpPr>
          <p:nvPr/>
        </p:nvCxnSpPr>
        <p:spPr>
          <a:xfrm flipH="1" rot="-5400000">
            <a:off x="4520818" y="2908137"/>
            <a:ext cx="442200" cy="450000"/>
          </a:xfrm>
          <a:prstGeom prst="bentConnector2">
            <a:avLst/>
          </a:prstGeom>
          <a:noFill/>
          <a:ln cap="flat" cmpd="sng" w="19050">
            <a:solidFill>
              <a:srgbClr val="6191C2"/>
            </a:solidFill>
            <a:prstDash val="solid"/>
            <a:round/>
            <a:headEnd len="med" w="med" type="none"/>
            <a:tailEnd len="med" w="med" type="triangle"/>
          </a:ln>
        </p:spPr>
      </p:cxnSp>
      <p:sp>
        <p:nvSpPr>
          <p:cNvPr id="109" name="Google Shape;109;p24"/>
          <p:cNvSpPr/>
          <p:nvPr/>
        </p:nvSpPr>
        <p:spPr>
          <a:xfrm>
            <a:off x="2514600" y="4096575"/>
            <a:ext cx="4114800" cy="365700"/>
          </a:xfrm>
          <a:prstGeom prst="rect">
            <a:avLst/>
          </a:prstGeom>
          <a:solidFill>
            <a:srgbClr val="6191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Karla"/>
                <a:ea typeface="Karla"/>
                <a:cs typeface="Karla"/>
                <a:sym typeface="Karla"/>
              </a:rPr>
              <a:t>dot-dot-slash (</a:t>
            </a:r>
            <a:r>
              <a:rPr lang="en">
                <a:solidFill>
                  <a:srgbClr val="FFFFFF"/>
                </a:solidFill>
                <a:latin typeface="Roboto Mono"/>
                <a:ea typeface="Roboto Mono"/>
                <a:cs typeface="Roboto Mono"/>
                <a:sym typeface="Roboto Mono"/>
              </a:rPr>
              <a:t>../</a:t>
            </a:r>
            <a:r>
              <a:rPr lang="en">
                <a:solidFill>
                  <a:srgbClr val="FFFFFF"/>
                </a:solidFill>
                <a:latin typeface="Karla"/>
                <a:ea typeface="Karla"/>
                <a:cs typeface="Karla"/>
                <a:sym typeface="Karla"/>
              </a:rPr>
              <a:t>) to go up to parent directory</a:t>
            </a:r>
            <a:endParaRPr>
              <a:solidFill>
                <a:srgbClr val="FFFFFF"/>
              </a:solidFill>
              <a:latin typeface="Karla"/>
              <a:ea typeface="Karla"/>
              <a:cs typeface="Karla"/>
              <a:sym typeface="Karla"/>
            </a:endParaRPr>
          </a:p>
        </p:txBody>
      </p:sp>
      <p:cxnSp>
        <p:nvCxnSpPr>
          <p:cNvPr id="110" name="Google Shape;110;p24"/>
          <p:cNvCxnSpPr>
            <a:stCxn id="109" idx="1"/>
          </p:cNvCxnSpPr>
          <p:nvPr/>
        </p:nvCxnSpPr>
        <p:spPr>
          <a:xfrm rot="10800000">
            <a:off x="1049100" y="3891825"/>
            <a:ext cx="1465500" cy="387600"/>
          </a:xfrm>
          <a:prstGeom prst="bentConnector3">
            <a:avLst>
              <a:gd fmla="val 99539" name="adj1"/>
            </a:avLst>
          </a:prstGeom>
          <a:noFill/>
          <a:ln cap="flat" cmpd="sng" w="19050">
            <a:solidFill>
              <a:srgbClr val="6191C2"/>
            </a:solidFill>
            <a:prstDash val="solid"/>
            <a:round/>
            <a:headEnd len="med" w="med" type="none"/>
            <a:tailEnd len="med" w="med" type="triangle"/>
          </a:ln>
        </p:spPr>
      </p:cxnSp>
      <p:sp>
        <p:nvSpPr>
          <p:cNvPr id="111" name="Google Shape;111;p24"/>
          <p:cNvSpPr/>
          <p:nvPr/>
        </p:nvSpPr>
        <p:spPr>
          <a:xfrm>
            <a:off x="734337" y="4527913"/>
            <a:ext cx="3779700" cy="365700"/>
          </a:xfrm>
          <a:prstGeom prst="rect">
            <a:avLst/>
          </a:prstGeom>
          <a:solidFill>
            <a:srgbClr val="6191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Karla"/>
                <a:ea typeface="Karla"/>
                <a:cs typeface="Karla"/>
                <a:sym typeface="Karla"/>
              </a:rPr>
              <a:t>dot-slash (</a:t>
            </a:r>
            <a:r>
              <a:rPr lang="en">
                <a:solidFill>
                  <a:srgbClr val="FFFFFF"/>
                </a:solidFill>
                <a:latin typeface="Roboto Mono"/>
                <a:ea typeface="Roboto Mono"/>
                <a:cs typeface="Roboto Mono"/>
                <a:sym typeface="Roboto Mono"/>
              </a:rPr>
              <a:t>./</a:t>
            </a:r>
            <a:r>
              <a:rPr lang="en">
                <a:solidFill>
                  <a:srgbClr val="FFFFFF"/>
                </a:solidFill>
                <a:latin typeface="Karla"/>
                <a:ea typeface="Karla"/>
                <a:cs typeface="Karla"/>
                <a:sym typeface="Karla"/>
              </a:rPr>
              <a:t>) stays in the same directory</a:t>
            </a:r>
            <a:endParaRPr>
              <a:solidFill>
                <a:srgbClr val="FFFFFF"/>
              </a:solidFill>
              <a:latin typeface="Karla"/>
              <a:ea typeface="Karla"/>
              <a:cs typeface="Karla"/>
              <a:sym typeface="Karla"/>
            </a:endParaRPr>
          </a:p>
        </p:txBody>
      </p:sp>
      <p:cxnSp>
        <p:nvCxnSpPr>
          <p:cNvPr id="112" name="Google Shape;112;p24"/>
          <p:cNvCxnSpPr>
            <a:stCxn id="111" idx="1"/>
          </p:cNvCxnSpPr>
          <p:nvPr/>
        </p:nvCxnSpPr>
        <p:spPr>
          <a:xfrm flipH="1" rot="10800000">
            <a:off x="734337" y="3559363"/>
            <a:ext cx="36600" cy="1151400"/>
          </a:xfrm>
          <a:prstGeom prst="bentConnector4">
            <a:avLst>
              <a:gd fmla="val -650615" name="adj1"/>
              <a:gd fmla="val 100009" name="adj2"/>
            </a:avLst>
          </a:prstGeom>
          <a:noFill/>
          <a:ln cap="flat" cmpd="sng" w="19050">
            <a:solidFill>
              <a:srgbClr val="6191C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WDD Spring 2019">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